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47"/>
  </p:notesMasterIdLst>
  <p:sldIdLst>
    <p:sldId id="256" r:id="rId2"/>
    <p:sldId id="314" r:id="rId3"/>
    <p:sldId id="257" r:id="rId4"/>
    <p:sldId id="258" r:id="rId5"/>
    <p:sldId id="324" r:id="rId6"/>
    <p:sldId id="259" r:id="rId7"/>
    <p:sldId id="299" r:id="rId8"/>
    <p:sldId id="261" r:id="rId9"/>
    <p:sldId id="262" r:id="rId10"/>
    <p:sldId id="263" r:id="rId11"/>
    <p:sldId id="264" r:id="rId12"/>
    <p:sldId id="265" r:id="rId13"/>
    <p:sldId id="301" r:id="rId14"/>
    <p:sldId id="278" r:id="rId15"/>
    <p:sldId id="275" r:id="rId16"/>
    <p:sldId id="325" r:id="rId17"/>
    <p:sldId id="302" r:id="rId18"/>
    <p:sldId id="279" r:id="rId19"/>
    <p:sldId id="280" r:id="rId20"/>
    <p:sldId id="285" r:id="rId21"/>
    <p:sldId id="286" r:id="rId22"/>
    <p:sldId id="287" r:id="rId23"/>
    <p:sldId id="289" r:id="rId24"/>
    <p:sldId id="290" r:id="rId25"/>
    <p:sldId id="294" r:id="rId26"/>
    <p:sldId id="303" r:id="rId27"/>
    <p:sldId id="304" r:id="rId28"/>
    <p:sldId id="323" r:id="rId29"/>
    <p:sldId id="305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315" r:id="rId38"/>
    <p:sldId id="316" r:id="rId39"/>
    <p:sldId id="317" r:id="rId40"/>
    <p:sldId id="319" r:id="rId41"/>
    <p:sldId id="321" r:id="rId42"/>
    <p:sldId id="320" r:id="rId43"/>
    <p:sldId id="322" r:id="rId44"/>
    <p:sldId id="272" r:id="rId45"/>
    <p:sldId id="273" r:id="rId4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3F9"/>
    <a:srgbClr val="EEF9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6" autoAdjust="0"/>
    <p:restoredTop sz="94692" autoAdjust="0"/>
  </p:normalViewPr>
  <p:slideViewPr>
    <p:cSldViewPr>
      <p:cViewPr varScale="1">
        <p:scale>
          <a:sx n="115" d="100"/>
          <a:sy n="115" d="100"/>
        </p:scale>
        <p:origin x="16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0F2D3A-EDD6-4E03-9836-95A4028932CD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17F0A3D-633B-4CA9-BED2-32807B962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AAD7CC-068F-4E65-977B-729DAE272C9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7AC387-9946-45E5-9119-4B214240CC6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06D67-23ED-49DC-9F9B-194863A0E83D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62D1B-49EC-49D1-9195-1C442F011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06EFB-56DB-4D80-BEDB-83B990E970C9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3669B-57D6-459B-AE08-7EA92E16E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3A993-7E3E-4EE3-AF09-A6AFC29EF001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3D362-8122-46BF-8A9C-A8908FBD7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F1A76C-D918-43F5-B009-A00A92C1C582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F45BFB-ACBA-4487-8C88-962389998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7D9CF-B30B-4FA6-974E-0EE0CC80484C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3BC3C-26A3-456E-BBC8-651EE8822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390B2-F039-41B3-8A0A-D6CA2D3008EA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F1593-80C4-4CA2-BF79-0DBE97B6A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8DCCE-562B-4E65-9264-921F2DF5B01A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6EAC8-E325-4CC5-8821-5831B898B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4C09AD7-1F8E-4A9D-9E09-F7820092C220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5833104-35D0-45C7-81B3-66811939C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BFC20-BADE-4192-AA5E-31B18AB7F1E1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8962B-C681-4E2E-8BC1-971B09A04C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96A4B1-5226-4A3E-9844-218ADC7AF45C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241736D-0A73-48E0-A2CA-A003ED1B0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4AA1CC4-FFA5-4A9D-AAC4-B09FCAC552FA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B27A337-E208-4A4B-9682-C0EB30373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0EF2EC6-5CFE-4CAF-9135-42FDC0B6D20F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8F6B904-BDFD-42E7-B21A-CAA80A5366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06" r:id="rId4"/>
    <p:sldLayoutId id="2147483907" r:id="rId5"/>
    <p:sldLayoutId id="2147483914" r:id="rId6"/>
    <p:sldLayoutId id="2147483908" r:id="rId7"/>
    <p:sldLayoutId id="2147483915" r:id="rId8"/>
    <p:sldLayoutId id="2147483916" r:id="rId9"/>
    <p:sldLayoutId id="2147483909" r:id="rId10"/>
    <p:sldLayoutId id="2147483910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450" y="404813"/>
            <a:ext cx="7772400" cy="16859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Аттестация педагогических в условиях модернизации образования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8538" y="2276872"/>
            <a:ext cx="6403975" cy="266501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b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 порядка аттестации  педагогических и руководящих работников муниципальных и частных организаций, осуществляющих образовательную деятельность</a:t>
            </a:r>
            <a:endParaRPr lang="ru-RU" sz="2800" b="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Подзаголовок 2"/>
          <p:cNvSpPr txBox="1">
            <a:spLocks/>
          </p:cNvSpPr>
          <p:nvPr/>
        </p:nvSpPr>
        <p:spPr bwMode="auto">
          <a:xfrm>
            <a:off x="1692275" y="4941888"/>
            <a:ext cx="7123113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Ашихмина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НатальяАлександровна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методист </a:t>
            </a:r>
          </a:p>
          <a:p>
            <a:pPr algn="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МКУ ДПО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«ГЦРО»</a:t>
            </a:r>
          </a:p>
          <a:p>
            <a:pPr algn="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тел. 306-64-77,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sovetgcro@gmail.com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принципами аттестации являются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68313" y="2349500"/>
            <a:ext cx="3681412" cy="1946275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Коллегиальность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Гласность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Открытость</a:t>
            </a:r>
            <a:endParaRPr lang="ru-RU" sz="3600" b="1" dirty="0"/>
          </a:p>
        </p:txBody>
      </p:sp>
      <p:sp>
        <p:nvSpPr>
          <p:cNvPr id="17412" name="Прямоугольник 3"/>
          <p:cNvSpPr>
            <a:spLocks noChangeArrowheads="1"/>
          </p:cNvSpPr>
          <p:nvPr/>
        </p:nvSpPr>
        <p:spPr bwMode="auto">
          <a:xfrm>
            <a:off x="5292725" y="1628775"/>
            <a:ext cx="352742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обеспечивающие объективное отношение к педагогическим работникам, недопустимость дискриминации при проведении аттестации</a:t>
            </a: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211638" y="1989138"/>
            <a:ext cx="576262" cy="2808287"/>
          </a:xfrm>
          <a:prstGeom prst="righ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414" name="Прямоугольник 5"/>
          <p:cNvSpPr>
            <a:spLocks noChangeArrowheads="1"/>
          </p:cNvSpPr>
          <p:nvPr/>
        </p:nvSpPr>
        <p:spPr bwMode="auto">
          <a:xfrm>
            <a:off x="611188" y="5732463"/>
            <a:ext cx="734536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(Приказ Министерства образования и науки Российской Федерации от 07.04.2014 года № 276 «Об утверждении Порядка проведения аттестации педагогических работников организаций, осуществляющих образовательную деятельность»)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75438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Аттестоваться на квалификационные категории могут педагогические работники, находящиеся на следующих должностях: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>
          <a:xfrm>
            <a:off x="468313" y="2205038"/>
            <a:ext cx="4040187" cy="3941762"/>
          </a:xfrm>
        </p:spPr>
        <p:txBody>
          <a:bodyPr>
            <a:normAutofit fontScale="55000" lnSpcReduction="20000"/>
          </a:bodyPr>
          <a:lstStyle/>
          <a:p>
            <a:pPr marL="0" indent="180975" fontAlgn="auto">
              <a:lnSpc>
                <a:spcPct val="12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учитель;</a:t>
            </a:r>
          </a:p>
          <a:p>
            <a:pPr marL="0" indent="180975" fontAlgn="auto">
              <a:lnSpc>
                <a:spcPct val="12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преподаватель;</a:t>
            </a:r>
          </a:p>
          <a:p>
            <a:pPr marL="0" indent="180975" fontAlgn="auto">
              <a:lnSpc>
                <a:spcPct val="12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 - дефектолог, учитель – логопед, логопед;</a:t>
            </a:r>
          </a:p>
          <a:p>
            <a:pPr marL="0" indent="180975" fontAlgn="auto">
              <a:lnSpc>
                <a:spcPct val="12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преподаватель - организатор ОБЖ;</a:t>
            </a:r>
          </a:p>
          <a:p>
            <a:pPr marL="0" indent="180975" fontAlgn="auto">
              <a:lnSpc>
                <a:spcPct val="12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руководитель физического воспитания;</a:t>
            </a:r>
          </a:p>
          <a:p>
            <a:pPr marL="0" indent="180975" fontAlgn="auto">
              <a:lnSpc>
                <a:spcPct val="12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методист, старший методист;</a:t>
            </a:r>
          </a:p>
          <a:p>
            <a:pPr marL="0" indent="180975" fontAlgn="auto">
              <a:lnSpc>
                <a:spcPct val="12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(преподаватель-консультант, куратор информационного обмена, основанного на ресурсах интернет-сети, созданной в образовательных целях);</a:t>
            </a:r>
          </a:p>
          <a:p>
            <a:pPr marL="0" indent="180975" fontAlgn="auto">
              <a:lnSpc>
                <a:spcPct val="12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мастер производственного обучения; </a:t>
            </a:r>
          </a:p>
          <a:p>
            <a:pPr marL="0" indent="180975" fontAlgn="auto">
              <a:lnSpc>
                <a:spcPct val="12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инструктор-методист, старший инструктор-методист;</a:t>
            </a:r>
          </a:p>
          <a:p>
            <a:pPr marL="0" indent="180975" fontAlgn="auto">
              <a:lnSpc>
                <a:spcPct val="12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ru-RU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3438" y="2205038"/>
            <a:ext cx="4032250" cy="4289425"/>
          </a:xfrm>
        </p:spPr>
        <p:txBody>
          <a:bodyPr>
            <a:normAutofit/>
          </a:bodyPr>
          <a:lstStyle/>
          <a:p>
            <a:pPr marL="0" indent="-274320" fontAlgn="auto">
              <a:spcBef>
                <a:spcPts val="4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воспитатель, старший воспитатель;</a:t>
            </a:r>
          </a:p>
          <a:p>
            <a:pPr marL="0" indent="-274320" fontAlgn="auto">
              <a:spcBef>
                <a:spcPts val="4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концертмейстер;</a:t>
            </a:r>
          </a:p>
          <a:p>
            <a:pPr marL="0" indent="-274320" fontAlgn="auto">
              <a:spcBef>
                <a:spcPts val="4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педагог дополнительного образования, старший педагог дополнительного образования;</a:t>
            </a:r>
          </a:p>
          <a:p>
            <a:pPr marL="0" indent="-274320" fontAlgn="auto">
              <a:spcBef>
                <a:spcPts val="4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тренер - преподаватель, старший тренер - преподаватель;</a:t>
            </a:r>
          </a:p>
          <a:p>
            <a:pPr marL="0" indent="-274320" fontAlgn="auto">
              <a:spcBef>
                <a:spcPts val="4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педагог - психолог;</a:t>
            </a:r>
          </a:p>
          <a:p>
            <a:pPr marL="0" indent="-274320" fontAlgn="auto">
              <a:spcBef>
                <a:spcPts val="4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педагог - организатор;</a:t>
            </a:r>
          </a:p>
          <a:p>
            <a:pPr marL="0" indent="-274320" fontAlgn="auto">
              <a:spcBef>
                <a:spcPts val="4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социальный педагог;</a:t>
            </a:r>
          </a:p>
          <a:p>
            <a:pPr marL="0" indent="-274320" fontAlgn="auto">
              <a:spcBef>
                <a:spcPts val="4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музыкальный руководитель;</a:t>
            </a:r>
          </a:p>
          <a:p>
            <a:pPr marL="0" indent="-274320" fontAlgn="auto">
              <a:spcBef>
                <a:spcPts val="4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инструктор по физической культуре;</a:t>
            </a:r>
          </a:p>
          <a:p>
            <a:pPr marL="0" indent="-274320" fontAlgn="auto">
              <a:spcBef>
                <a:spcPts val="4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инструктор по труду;</a:t>
            </a:r>
          </a:p>
          <a:p>
            <a:pPr marL="0" indent="-274320" fontAlgn="auto">
              <a:spcBef>
                <a:spcPts val="4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старший вожатый;</a:t>
            </a:r>
          </a:p>
          <a:p>
            <a:pPr marL="0" indent="-274320" fontAlgn="auto">
              <a:spcBef>
                <a:spcPts val="4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педагог-библиотекарь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6375" y="1341438"/>
            <a:ext cx="7405688" cy="34163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Аттестация в целях установления квалификационной категории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(первой или высшей)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7920038" cy="7243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3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8313" y="620689"/>
            <a:ext cx="7920037" cy="4176464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cap="small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Наименование государственной услуги</a:t>
            </a:r>
            <a:r>
              <a:rPr lang="ru-RU" sz="2000" cap="small" dirty="0">
                <a:latin typeface="Times New Roman" pitchFamily="18" charset="0"/>
                <a:ea typeface="+mj-ea"/>
                <a:cs typeface="Times New Roman" pitchFamily="18" charset="0"/>
              </a:rPr>
              <a:t>: «Аттестация в целях установления квалификационных категорий педагогических работников организаций, осуществляющих образовательную деятельность и находящихся в ведении Новосибирской области, педагогических работников муниципальных  и частных организаций, </a:t>
            </a:r>
            <a:r>
              <a:rPr lang="ru-RU" sz="2000" cap="small" dirty="0">
                <a:latin typeface="Times New Roman" pitchFamily="18" charset="0"/>
                <a:cs typeface="Times New Roman" pitchFamily="18" charset="0"/>
              </a:rPr>
              <a:t>осуществляющих образовательную деятельность» </a:t>
            </a:r>
            <a:r>
              <a:rPr lang="ru-RU" sz="2000" cap="small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000" cap="small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2000" cap="small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b="1" cap="small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Результат предоставления государственной услуги</a:t>
            </a:r>
            <a:r>
              <a:rPr lang="ru-RU" sz="2000" cap="small" dirty="0">
                <a:latin typeface="Times New Roman" pitchFamily="18" charset="0"/>
                <a:ea typeface="+mj-ea"/>
                <a:cs typeface="Times New Roman" pitchFamily="18" charset="0"/>
              </a:rPr>
              <a:t>: издание приказа </a:t>
            </a:r>
            <a:r>
              <a:rPr lang="ru-RU" sz="2000" cap="small" dirty="0" err="1">
                <a:latin typeface="Times New Roman" pitchFamily="18" charset="0"/>
                <a:ea typeface="+mj-ea"/>
                <a:cs typeface="Times New Roman" pitchFamily="18" charset="0"/>
              </a:rPr>
              <a:t>Минобрнауки</a:t>
            </a:r>
            <a:r>
              <a:rPr lang="ru-RU" sz="2000" cap="small" dirty="0">
                <a:latin typeface="Times New Roman" pitchFamily="18" charset="0"/>
                <a:ea typeface="+mj-ea"/>
                <a:cs typeface="Times New Roman" pitchFamily="18" charset="0"/>
              </a:rPr>
              <a:t> НСО, на основании которого педагогическим работникам устанавливается первая или высшая квалификационная категория.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000" cap="small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663" y="765175"/>
            <a:ext cx="7467600" cy="14398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 предоставления государственной услуги</a:t>
            </a:r>
            <a:b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u="sng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46113" y="836613"/>
            <a:ext cx="7632700" cy="5400675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cap="small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Основанием для проведения аттестации </a:t>
            </a:r>
            <a:r>
              <a:rPr lang="ru-RU" cap="small" dirty="0">
                <a:latin typeface="Times New Roman" pitchFamily="18" charset="0"/>
                <a:ea typeface="+mj-ea"/>
                <a:cs typeface="Times New Roman" pitchFamily="18" charset="0"/>
              </a:rPr>
              <a:t>педагогических работников на соответствие первой или высшей квалификационной категории является </a:t>
            </a:r>
            <a:r>
              <a:rPr lang="ru-RU" b="1" cap="small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заявление</a:t>
            </a:r>
            <a:r>
              <a:rPr lang="ru-RU" cap="small" dirty="0">
                <a:latin typeface="Times New Roman" pitchFamily="18" charset="0"/>
                <a:ea typeface="+mj-ea"/>
                <a:cs typeface="Times New Roman" pitchFamily="18" charset="0"/>
              </a:rPr>
              <a:t> работника, которое он подает в ГАК </a:t>
            </a:r>
            <a:r>
              <a:rPr lang="ru-RU" b="1" cap="small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составе комплекта документов</a:t>
            </a:r>
            <a:r>
              <a:rPr lang="ru-RU" cap="small" dirty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  <a:p>
            <a:pPr algn="ctr" fontAlgn="auto">
              <a:spcAft>
                <a:spcPts val="0"/>
              </a:spcAft>
              <a:defRPr/>
            </a:pPr>
            <a:endParaRPr lang="ru-RU" cap="small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285750" indent="-285750" algn="ctr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ru-RU" cap="small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cap="small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cap="small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cap="small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cap="small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cap="small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cap="small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cap="small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cap="small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cap="small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cap="small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cap="small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cap="small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63" y="1916113"/>
            <a:ext cx="7704137" cy="375487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778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Заявление, заполненное получателем услуг на русском языке по установленной форме.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1778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Копия диплома об образовании получателя услуг.</a:t>
            </a:r>
          </a:p>
          <a:p>
            <a:pPr indent="1778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1778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Копия аттестационного листа или выписки из приказа по итогам предыдущей аттестации (если получатель услуг был ранее аттестован).</a:t>
            </a:r>
          </a:p>
          <a:p>
            <a:pPr indent="1778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1778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Документ (копия документа), подтверждающий назначение на должность, по которой аттестуется получатель услуг.</a:t>
            </a:r>
          </a:p>
          <a:p>
            <a:pPr indent="1778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1778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Копия (и) документа (ов) о прохождении получателем услуг курсов повышения квалификации.</a:t>
            </a:r>
          </a:p>
          <a:p>
            <a:pPr indent="1778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1778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Копия (и) документа (ов) о награде (ах), ученой степени.</a:t>
            </a:r>
          </a:p>
          <a:p>
            <a:pPr indent="1778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1778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Самоанализ педагогической деятельности или реализованный профессиональный проект (с приложением), или портфолио профессиональной деятельности, сформированное на курсах повышения квалификации (переподготовки).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5949280"/>
            <a:ext cx="7498080" cy="28803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ea typeface="+mj-ea"/>
                <a:cs typeface="Times New Roman" pitchFamily="18" charset="0"/>
              </a:rPr>
              <a:t>ВСЕ КОПИИ ПРЕДСТАВЛЕННЫХ ДОКУМЕНТОВ ДОЛЖНЫ БЫТЬ ЗАВЕРЕНЫ ПЕЧАТЬЮ И ПОДПИСЬЮ РУКОВОДИТЕЛЯ.</a:t>
            </a:r>
            <a:r>
              <a:rPr lang="ru-RU" sz="16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12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14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7467600" cy="6524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539750" y="2060575"/>
            <a:ext cx="7715250" cy="3529013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Продолжительность рассмотрения пакета документов заявителя не должна превышать </a:t>
            </a:r>
            <a:r>
              <a:rPr lang="ru-RU" sz="19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одного месяца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со дня подачи.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endParaRPr lang="ru-RU" sz="10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Продолжительность аттестации для каждого аттестуемого не должна превышать </a:t>
            </a:r>
            <a:r>
              <a:rPr lang="ru-RU" sz="19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двух месяцев</a:t>
            </a:r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 даты передачи документов экспертной группе на экспертизу и до принятия решения ГАК.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endParaRPr lang="ru-RU" sz="10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Приказ издается и размещается на официальном сайте Министерства в сети «Интернет» </a:t>
            </a:r>
            <a:r>
              <a:rPr lang="ru-RU" sz="19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позднее 30 календарных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дней после принятия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решения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ГАК (</a:t>
            </a:r>
            <a:r>
              <a:rPr lang="ru-RU" sz="1900" cap="small" dirty="0">
                <a:latin typeface="Times New Roman" pitchFamily="18" charset="0"/>
                <a:cs typeface="Times New Roman" pitchFamily="18" charset="0"/>
              </a:rPr>
              <a:t>заседания ГАК проводятся не реже одного раза в два месяца).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750" y="692150"/>
            <a:ext cx="7762875" cy="1052513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tabLst>
                <a:tab pos="5559425" algn="l"/>
              </a:tabLst>
              <a:defRPr/>
            </a:pPr>
            <a:endParaRPr lang="ru-RU" sz="2400" b="1" cap="small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tabLst>
                <a:tab pos="5559425" algn="l"/>
              </a:tabLst>
              <a:defRPr/>
            </a:pPr>
            <a:endParaRPr lang="ru-RU" sz="2400" b="1" cap="small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tabLst>
                <a:tab pos="5559425" algn="l"/>
              </a:tabLst>
              <a:defRPr/>
            </a:pPr>
            <a:endParaRPr lang="ru-RU" sz="2400" b="1" cap="small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tabLst>
                <a:tab pos="5559425" algn="l"/>
              </a:tabLst>
              <a:defRPr/>
            </a:pPr>
            <a:r>
              <a:rPr lang="ru-RU" sz="2400" b="1" cap="small" dirty="0">
                <a:latin typeface="Times New Roman" pitchFamily="18" charset="0"/>
                <a:ea typeface="+mj-ea"/>
                <a:cs typeface="Times New Roman" pitchFamily="18" charset="0"/>
              </a:rPr>
              <a:t>Аттестация осуществляется в период </a:t>
            </a:r>
            <a:r>
              <a:rPr lang="ru-RU" sz="2400" b="1" cap="small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календарного года.</a:t>
            </a:r>
            <a:r>
              <a:rPr lang="ru-RU" sz="2000" b="1" cap="small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000" b="1" cap="small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000" cap="small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График проведения заседаний ГАК на 2017 год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sz="3600" dirty="0" smtClean="0"/>
              <a:t>14 февраля</a:t>
            </a:r>
          </a:p>
          <a:p>
            <a:r>
              <a:rPr lang="ru-RU" sz="3600" dirty="0" smtClean="0"/>
              <a:t>18 апреля (последний день приема документов 17 марта)</a:t>
            </a:r>
          </a:p>
          <a:p>
            <a:r>
              <a:rPr lang="ru-RU" sz="3600" dirty="0" smtClean="0"/>
              <a:t>06 июня (05 мая)</a:t>
            </a:r>
          </a:p>
          <a:p>
            <a:r>
              <a:rPr lang="ru-RU" sz="3600" dirty="0" smtClean="0"/>
              <a:t>19 сентября (18 августа)</a:t>
            </a:r>
          </a:p>
          <a:p>
            <a:r>
              <a:rPr lang="ru-RU" sz="3600" dirty="0" smtClean="0"/>
              <a:t>08 ноября (06 октября)</a:t>
            </a:r>
          </a:p>
          <a:p>
            <a:r>
              <a:rPr lang="ru-RU" sz="3600" dirty="0" smtClean="0"/>
              <a:t>12 декабря (10 ноября)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404813"/>
            <a:ext cx="7467600" cy="9636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 предоставления государственной услуги предусматривает проведение следующих административных процедур: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sz="quarter" idx="1"/>
          </p:nvPr>
        </p:nvSpPr>
        <p:spPr>
          <a:xfrm>
            <a:off x="323850" y="1484313"/>
            <a:ext cx="8135938" cy="4968875"/>
          </a:xfrm>
        </p:spPr>
        <p:txBody>
          <a:bodyPr/>
          <a:lstStyle/>
          <a:p>
            <a:pPr marL="0" indent="182563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Прием, проверка и регистрация комплекта документов.</a:t>
            </a:r>
          </a:p>
          <a:p>
            <a:pPr marL="0" indent="182563" algn="just">
              <a:buFont typeface="Wingdings" pitchFamily="2" charset="2"/>
              <a:buNone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2563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компьютерной базы данных аттестуемых, подготовка списков аттестуемых по предметным областям. Выдача аттестационных документов на экспертизу осуществляется методом случайной выборки – жеребьевки. Для проведения жеребьевки ГАК формирует экспертную комиссию в составе председателя ГАК, секретаря ГАК и председателей экспертных групп.  </a:t>
            </a:r>
          </a:p>
          <a:p>
            <a:pPr marL="0" indent="182563" algn="just">
              <a:buFont typeface="Wingdings" pitchFamily="2" charset="2"/>
              <a:buNone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2563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Аттестация профессиональной компетентности, умений и результативности деятельности аттестуемых, подготовка экспертного заключения по ее итогам с предложением о соответствии или не соответствии заявленной квалификационной категории.</a:t>
            </a:r>
          </a:p>
          <a:p>
            <a:pPr marL="0" indent="182563" algn="just">
              <a:buFont typeface="Wingdings" pitchFamily="2" charset="2"/>
              <a:buNone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2563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Принятие решения на заседании ГАК по итогам аттестации и на основании предложений экспертных групп по аттестации заявителей.</a:t>
            </a:r>
          </a:p>
          <a:p>
            <a:pPr marL="0" indent="182563" algn="just">
              <a:buFont typeface="Wingdings" pitchFamily="2" charset="2"/>
              <a:buNone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2563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Издание приказа Министерства об установлении (отказе в установлении) квалификационной категории.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4676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принятия решений ГАК по установлению педагогическим работникам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квалификационных категорий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0" indent="357188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Первая квалификационная категория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может быть установлена педагогическим работникам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основе:</a:t>
            </a:r>
          </a:p>
          <a:p>
            <a:pPr marL="0" indent="357188" algn="just" fontAlgn="auto">
              <a:spcAft>
                <a:spcPts val="0"/>
              </a:spcAft>
              <a:buFont typeface="Wingdings"/>
              <a:buNone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стабильных положительных результатов освоения обучающимися образовательных программ по итогам мониторингов, проводимых организацией;</a:t>
            </a:r>
          </a:p>
          <a:p>
            <a:pPr marL="0" indent="357188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табильных положительных результатов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освоения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обучающимися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образовательных программ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итогам мониторинга системы образования, проводимого в порядке, установленном постановлением Правительства РФ от 05.08.2013 № 662 «Об осуществлении мониторинга системы образования»;</a:t>
            </a:r>
          </a:p>
          <a:p>
            <a:pPr marL="0" indent="357188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выявления развития у обучающихся способностей к научной (интеллектуальной), творческой, физкультурно-спортивной деятельности;</a:t>
            </a:r>
          </a:p>
          <a:p>
            <a:pPr marL="0" indent="357188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личного вклада в повышение качества образования, совершенствование методов обучения и воспитания, транслирования в педагогических коллективах опыта практических результатов своей профессиональной деятельности, активного участия в работе методических объединений педагогических работников организации.</a:t>
            </a:r>
          </a:p>
          <a:p>
            <a:pPr marL="0" indent="357188" algn="just" fontAlgn="auto">
              <a:spcAft>
                <a:spcPts val="0"/>
              </a:spcAft>
              <a:buFont typeface="Wingdings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4213" y="549275"/>
            <a:ext cx="7467600" cy="6192838"/>
          </a:xfrm>
        </p:spPr>
        <p:txBody>
          <a:bodyPr>
            <a:normAutofit lnSpcReduction="10000"/>
          </a:bodyPr>
          <a:lstStyle/>
          <a:p>
            <a:pPr marL="0" indent="447675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Высшая квалификационная категория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может быть установлена педагогическим работникам на основе:</a:t>
            </a:r>
          </a:p>
          <a:p>
            <a:pPr marL="0" indent="447675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установленной первой квалификационной категории (2 года и более, если аттестация по должности будет проводиться впервые);</a:t>
            </a:r>
          </a:p>
          <a:p>
            <a:pPr marL="0" indent="357188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стабильных положительных результатов освоения обучающимися образовательных программ по итогам мониторингов, проводимых организацией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стабильных положительных результатов освоения обучающимися   образовательных программ по итогам мониторинга системы образования, проводимого в порядке, установленном постановлением Правительства РФ от 05.08.2013 № 662 «Об осуществлении мониторинга системы образования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0" indent="357188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выявления развития у обучающихся способностей к научной (интеллектуальной), творческой, физкультурно-спортивной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деятельности, а также их участия в олимпиадах, конкурсах, фестивалях, соревнованиях;</a:t>
            </a:r>
          </a:p>
          <a:p>
            <a:pPr marL="0" indent="357188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личного вклада в повышение качества образования, совершенствование методов обучения и воспитания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и продуктивного использования новых образовательных технологий,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транслирования в педагогических коллективах опыта практических результатов своей профессиональной деятельности,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том числе экспериментальной и инновационной;</a:t>
            </a:r>
          </a:p>
          <a:p>
            <a:pPr marL="0" indent="357188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активного участия в работе методических объединений педагогических работников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организаций, в разработке программно-методического сопровождения образовательного процесса, профессиональных конкурсах.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Истечение срока действия высшей квалификационной категории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ограничивает право педагогического работника впоследствии обращаться в аттестационную комиссию с заявлением о проведении его аттестации в целях установления высшей квалификационной категории по той же должности.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57188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4075" y="1557338"/>
            <a:ext cx="6172200" cy="2808287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педагогических работников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20713"/>
            <a:ext cx="74676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педагогических работников по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решению ГАК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проведена без представления ими самоанализа, профессионального проекта или портфолио, но при наличии всех других документов и материалов. Такое право имеют: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2276475"/>
            <a:ext cx="7786687" cy="3844925"/>
          </a:xfrm>
        </p:spPr>
        <p:txBody>
          <a:bodyPr>
            <a:norm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1) педагогические работники, имеющие ученые звания и степени при аттестации на ту же квалификационную категорию через 5 лет;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2) педагогические работники, при аттестации на более высокую или ту же квалификационную категорию через 5 лет, которые </a:t>
            </a:r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межаттестационный период: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получили государственные награды, почетные звания, начинающиеся со слов «Народный», «Заслуженный», ведомственные знаки отличия: «Отличник народного просвещения», «Отличник профессионально-технического образования»,  «Почетный работник общего образования РФ», другие почетные звания и ведомственные знаки отличия, Почетные грамоты Российской Федерации;  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539750" y="692150"/>
            <a:ext cx="7848600" cy="5473700"/>
          </a:xfrm>
        </p:spPr>
        <p:txBody>
          <a:bodyPr>
            <a:normAutofit/>
          </a:bodyPr>
          <a:lstStyle/>
          <a:p>
            <a:pPr marL="0" indent="447675" algn="just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стали победителями конкурсов в рамках приоритетного национального проекта  «Образование», </a:t>
            </a: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стали победителями и лауреатами профессиональных конкурсов по профилю деятельности аттестуемого работника («Учитель года», «Педагог дополнительного образования года», «Лидер в образовании», других  аналогичных конкурсов):</a:t>
            </a: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* международного, федерального,  областного уровней  – на высшую            квалификационную категорию;</a:t>
            </a:r>
          </a:p>
          <a:p>
            <a:pPr marL="0" indent="447675" algn="just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* муниципального уровня – на первую квалификационную категорию;</a:t>
            </a:r>
          </a:p>
          <a:p>
            <a:pPr marL="0" indent="447675" algn="just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412875"/>
            <a:ext cx="7467600" cy="38163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заполнению заявления</a:t>
            </a:r>
            <a: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417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документов для оказания государственной услуги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692150"/>
            <a:ext cx="7467600" cy="5976938"/>
          </a:xfrm>
        </p:spPr>
        <p:txBody>
          <a:bodyPr>
            <a:normAutofit fontScale="4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3400" dirty="0" smtClean="0"/>
          </a:p>
          <a:p>
            <a:pPr marL="0" indent="17780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3700" dirty="0" smtClean="0"/>
              <a:t> </a:t>
            </a:r>
            <a:r>
              <a:rPr lang="ru-RU" sz="4300" dirty="0" smtClean="0">
                <a:solidFill>
                  <a:srgbClr val="060903"/>
                </a:solidFill>
                <a:latin typeface="Times New Roman" pitchFamily="18" charset="0"/>
                <a:cs typeface="Times New Roman" pitchFamily="18" charset="0"/>
              </a:rPr>
              <a:t>Заявление, заполненное получателем услуг на русском языке по установленной форме.</a:t>
            </a:r>
          </a:p>
          <a:p>
            <a:pPr marL="0" indent="177800" fontAlgn="auto">
              <a:spcAft>
                <a:spcPts val="0"/>
              </a:spcAft>
              <a:buFont typeface="Wingdings"/>
              <a:buNone/>
              <a:defRPr/>
            </a:pPr>
            <a:endParaRPr lang="ru-RU" sz="4300" dirty="0" smtClean="0">
              <a:solidFill>
                <a:srgbClr val="06090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7780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4300" dirty="0" smtClean="0">
                <a:solidFill>
                  <a:srgbClr val="060903"/>
                </a:solidFill>
                <a:latin typeface="Times New Roman" pitchFamily="18" charset="0"/>
                <a:cs typeface="Times New Roman" pitchFamily="18" charset="0"/>
              </a:rPr>
              <a:t>Копия диплома об образовании получателя услуг.</a:t>
            </a:r>
          </a:p>
          <a:p>
            <a:pPr marL="0" indent="177800" fontAlgn="auto">
              <a:spcAft>
                <a:spcPts val="0"/>
              </a:spcAft>
              <a:buFont typeface="Wingdings"/>
              <a:buNone/>
              <a:defRPr/>
            </a:pPr>
            <a:endParaRPr lang="ru-RU" sz="4300" dirty="0" smtClean="0">
              <a:solidFill>
                <a:srgbClr val="06090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7780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4300" dirty="0" smtClean="0">
                <a:solidFill>
                  <a:srgbClr val="060903"/>
                </a:solidFill>
                <a:latin typeface="Times New Roman" pitchFamily="18" charset="0"/>
                <a:cs typeface="Times New Roman" pitchFamily="18" charset="0"/>
              </a:rPr>
              <a:t>Копия аттестационного листа или выписки из приказа по итогам предыдущей аттестации (если получатель услуг был ранее аттестован).</a:t>
            </a:r>
          </a:p>
          <a:p>
            <a:pPr marL="0" indent="177800" fontAlgn="auto">
              <a:spcAft>
                <a:spcPts val="0"/>
              </a:spcAft>
              <a:buFont typeface="Wingdings"/>
              <a:buNone/>
              <a:defRPr/>
            </a:pPr>
            <a:endParaRPr lang="ru-RU" sz="4300" dirty="0" smtClean="0">
              <a:solidFill>
                <a:srgbClr val="06090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7780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4300" dirty="0" smtClean="0">
                <a:solidFill>
                  <a:srgbClr val="060903"/>
                </a:solidFill>
                <a:latin typeface="Times New Roman" pitchFamily="18" charset="0"/>
                <a:cs typeface="Times New Roman" pitchFamily="18" charset="0"/>
              </a:rPr>
              <a:t>Документ (копия документа), подтверждающий назначение на должность, по которой аттестуется получатель услуг.</a:t>
            </a:r>
          </a:p>
          <a:p>
            <a:pPr marL="0" indent="177800" fontAlgn="auto">
              <a:spcAft>
                <a:spcPts val="0"/>
              </a:spcAft>
              <a:buFont typeface="Wingdings"/>
              <a:buNone/>
              <a:defRPr/>
            </a:pPr>
            <a:endParaRPr lang="ru-RU" sz="4300" dirty="0" smtClean="0">
              <a:solidFill>
                <a:srgbClr val="06090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7780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4300" dirty="0" smtClean="0">
                <a:solidFill>
                  <a:srgbClr val="060903"/>
                </a:solidFill>
                <a:latin typeface="Times New Roman" pitchFamily="18" charset="0"/>
                <a:cs typeface="Times New Roman" pitchFamily="18" charset="0"/>
              </a:rPr>
              <a:t>Копия (и) документа (ов) о прохождении получателем услуг курсов повышения квалификации.</a:t>
            </a:r>
          </a:p>
          <a:p>
            <a:pPr marL="0" indent="177800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4300" dirty="0" smtClean="0">
              <a:solidFill>
                <a:srgbClr val="06090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7780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4300" dirty="0" smtClean="0">
                <a:solidFill>
                  <a:srgbClr val="060903"/>
                </a:solidFill>
                <a:latin typeface="Times New Roman" pitchFamily="18" charset="0"/>
                <a:cs typeface="Times New Roman" pitchFamily="18" charset="0"/>
              </a:rPr>
              <a:t>Копия (и) документа (ов) о награде (ах), ученой степени.</a:t>
            </a:r>
          </a:p>
          <a:p>
            <a:pPr marL="0" indent="177800" fontAlgn="auto">
              <a:spcAft>
                <a:spcPts val="0"/>
              </a:spcAft>
              <a:buFont typeface="Wingdings"/>
              <a:buNone/>
              <a:defRPr/>
            </a:pPr>
            <a:endParaRPr lang="ru-RU" sz="4300" dirty="0" smtClean="0">
              <a:solidFill>
                <a:srgbClr val="06090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7780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4300" dirty="0" smtClean="0">
                <a:solidFill>
                  <a:srgbClr val="060903"/>
                </a:solidFill>
                <a:latin typeface="Times New Roman" pitchFamily="18" charset="0"/>
                <a:cs typeface="Times New Roman" pitchFamily="18" charset="0"/>
              </a:rPr>
              <a:t>Самоанализ педагогической деятельности или реализованный профессиональный проект или портфолио профессиональной деятельности, сформированное на курсах повышения квалификации (переподготовки). </a:t>
            </a:r>
          </a:p>
          <a:p>
            <a:pPr marL="0" indent="177800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4400" dirty="0" smtClean="0">
              <a:solidFill>
                <a:srgbClr val="06090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4400" dirty="0" smtClean="0">
                <a:solidFill>
                  <a:srgbClr val="06090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750" y="5949950"/>
            <a:ext cx="7642225" cy="719138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800" b="1" dirty="0" smtClean="0">
                <a:solidFill>
                  <a:srgbClr val="060903"/>
                </a:solidFill>
                <a:effectLst/>
                <a:latin typeface="Times New Roman" pitchFamily="18" charset="0"/>
                <a:cs typeface="Times New Roman" pitchFamily="18" charset="0"/>
              </a:rPr>
              <a:t>ВСЕ КОПИИ ПРЕДСТАВЛЕННЫХ ДОКУМЕНТОВ ДОЛЖНЫ БЫТЬ ЗАВЕРЕНЫ ПЕЧАТЬЮ И ПОДПИСЬЮ РУКОВОДИТЕЛЯ.</a:t>
            </a:r>
            <a:r>
              <a:rPr lang="ru-RU" sz="6800" dirty="0" smtClean="0">
                <a:solidFill>
                  <a:srgbClr val="0609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800" dirty="0" smtClean="0">
                <a:solidFill>
                  <a:srgbClr val="0609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6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323850" y="765175"/>
            <a:ext cx="4248150" cy="619283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главную аттестационную комиссию  Министерства </a:t>
            </a:r>
          </a:p>
          <a:p>
            <a:pPr algn="r"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образования, науки и инновационной политики</a:t>
            </a:r>
          </a:p>
          <a:p>
            <a:pPr algn="r"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Новосибирской области                              </a:t>
            </a:r>
          </a:p>
          <a:p>
            <a:pPr algn="r"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от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Иванова Александра Ивановича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(фамилия, имя, отчество)</a:t>
            </a:r>
          </a:p>
          <a:p>
            <a:pPr algn="r"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учителя физики</a:t>
            </a:r>
          </a:p>
          <a:p>
            <a:pPr algn="r"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МБОУ СОШ № 2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Октябрьского района</a:t>
            </a:r>
          </a:p>
          <a:p>
            <a:pPr algn="r"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(должность, место работы)</a:t>
            </a:r>
          </a:p>
          <a:p>
            <a:pPr algn="ctr"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ЗАЯВЛЕНИЕ</a:t>
            </a:r>
          </a:p>
          <a:p>
            <a:pPr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82550"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Прошу аттестовать меня в 201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году на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высшую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квалификационную категорию по  должности    (должностям)</a:t>
            </a:r>
          </a:p>
          <a:p>
            <a:pPr marL="0" indent="0"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i="1" dirty="0" smtClean="0"/>
              <a:t>__________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«учитель»</a:t>
            </a:r>
            <a:r>
              <a:rPr lang="ru-RU" i="1" dirty="0" smtClean="0"/>
              <a:t>______________________________________________________________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настоящее время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(имею 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первую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квалификационную  категорию,  срок ее действия до 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12.06.2015 года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либо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(квалификационной категории не имею).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Основанием для   аттестации   на   указанную    в    заявлении квалификационную категорию считаю следующие результаты работы, соответствующие требованиям, предъявляемым к квалификационной категории:</a:t>
            </a:r>
          </a:p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Высокий уровень знаний методики и технологии  преподавания своего предмета, умение организовать работу с учащимися на высоком методическом уровне.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Методические разработки  фонда практических заданий по физике, индивидуальная работа с детьми по новым технологиям. </a:t>
            </a:r>
          </a:p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_________________/см. приложение/__________________________________________________________ 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825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Сообщаю о себе следующие сведения: 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образование (когда и какое образовательное учреждение профессионального образования окончил, полученная специальность и квалификация)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_1972 г., НГПУ, учитель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физики_________________________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стаж педагогической работы (по специальности) __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24_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лет,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данной должности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____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26_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___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лет; в данном учреждении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___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___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 лет.</a:t>
            </a:r>
          </a:p>
          <a:p>
            <a:pPr marL="0" indent="0"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Имею следующие награды, звания, ученую степень, ученое звание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Заслуженный учитель Российской Федерации, 2012 </a:t>
            </a:r>
            <a:r>
              <a:rPr lang="ru-RU" i="1" u="sng" dirty="0" err="1" smtClean="0">
                <a:latin typeface="Times New Roman" pitchFamily="18" charset="0"/>
                <a:cs typeface="Times New Roman" pitchFamily="18" charset="0"/>
              </a:rPr>
              <a:t>г.___________________________________________</a:t>
            </a:r>
            <a:endParaRPr lang="ru-RU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Сведения о повышении квалификации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ru-RU" i="1" u="sng" dirty="0" err="1" smtClean="0">
                <a:latin typeface="Times New Roman" pitchFamily="18" charset="0"/>
                <a:cs typeface="Times New Roman" pitchFamily="18" charset="0"/>
              </a:rPr>
              <a:t>НИПКиПРО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, 2012 г._________________________________________________________________________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Аттестацию на заседании аттестационной комиссии прошу провести в моем присутствии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(без моего присутствия)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(нужное подчеркнуть)</a:t>
            </a:r>
          </a:p>
          <a:p>
            <a:pPr marL="0" indent="0"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порядком аттестации педагогических работников    государственных   и  муниципальных   образовательных учреждений ознакомлен(а)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69676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января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Подпись __________</a:t>
            </a:r>
          </a:p>
          <a:p>
            <a:pPr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69676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Сведения о результатах работы могут являться приложением к заявлению.</a:t>
            </a:r>
          </a:p>
          <a:p>
            <a:pPr marL="0" indent="0"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Телефон дом. __________,           сл. ___________      моб._____________</a:t>
            </a:r>
          </a:p>
          <a:p>
            <a:pPr marL="0" indent="0"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endParaRPr lang="ru-RU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endParaRPr lang="ru-RU" dirty="0">
              <a:solidFill>
                <a:srgbClr val="92D050"/>
              </a:solidFill>
              <a:latin typeface="Corbel"/>
            </a:endParaRPr>
          </a:p>
        </p:txBody>
      </p:sp>
      <p:sp>
        <p:nvSpPr>
          <p:cNvPr id="14" name="Содержимое 3"/>
          <p:cNvSpPr txBox="1">
            <a:spLocks/>
          </p:cNvSpPr>
          <p:nvPr/>
        </p:nvSpPr>
        <p:spPr>
          <a:xfrm>
            <a:off x="4716463" y="836613"/>
            <a:ext cx="3743325" cy="612140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Приложение к заявлению</a:t>
            </a:r>
          </a:p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________________________________________</a:t>
            </a:r>
          </a:p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(фамилия)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________________________________________</a:t>
            </a:r>
          </a:p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(имя)</a:t>
            </a:r>
          </a:p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________________________________________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                 (отчество)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________________________________________</a:t>
            </a:r>
          </a:p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________________________________________</a:t>
            </a:r>
          </a:p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                 (должность)</a:t>
            </a:r>
          </a:p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________________________________________</a:t>
            </a:r>
          </a:p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________________________________________</a:t>
            </a:r>
          </a:p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название образовательного учреждения)</a:t>
            </a:r>
          </a:p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________________________________________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(муниципальный район, городской округ) </a:t>
            </a:r>
          </a:p>
          <a:p>
            <a:pPr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82550"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Основанием для аттестации на указанную в заявлении квалификационную категорию считаю следующие результаты работы:</a:t>
            </a:r>
          </a:p>
          <a:p>
            <a:pPr marL="0" indent="0"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fontAlgn="auto">
              <a:spcAft>
                <a:spcPts val="0"/>
              </a:spcAft>
              <a:buClr>
                <a:srgbClr val="CEB966"/>
              </a:buCl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rgbClr val="CEB966"/>
              </a:buCl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"_____" ___________________ 20___г.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Подпись ________________________</a:t>
            </a:r>
          </a:p>
          <a:p>
            <a:pPr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Копия паспорта</a:t>
            </a:r>
          </a:p>
          <a:p>
            <a:pPr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Копия диплома об образовании</a:t>
            </a:r>
          </a:p>
          <a:p>
            <a:pPr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Копия аттестационного листа</a:t>
            </a:r>
          </a:p>
          <a:p>
            <a:pPr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Копия трудовой книжки или приказа о назначении на должность</a:t>
            </a:r>
          </a:p>
          <a:p>
            <a:pPr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Копия удостоверения о повышении квалификации </a:t>
            </a:r>
          </a:p>
          <a:p>
            <a:pPr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право на льготу 	</a:t>
            </a:r>
          </a:p>
          <a:p>
            <a:pPr fontAlgn="auto">
              <a:spcAft>
                <a:spcPts val="0"/>
              </a:spcAft>
              <a:buClr>
                <a:srgbClr val="CEB966"/>
              </a:buClr>
              <a:buFont typeface="Wingdings 2"/>
              <a:buNone/>
              <a:defRPr/>
            </a:pPr>
            <a:endParaRPr lang="ru-RU" dirty="0">
              <a:latin typeface="Corbel"/>
            </a:endParaRPr>
          </a:p>
        </p:txBody>
      </p:sp>
      <p:sp>
        <p:nvSpPr>
          <p:cNvPr id="8" name="Выноска со стрелкой влево 7"/>
          <p:cNvSpPr/>
          <p:nvPr/>
        </p:nvSpPr>
        <p:spPr>
          <a:xfrm>
            <a:off x="4572000" y="1557338"/>
            <a:ext cx="4176713" cy="6477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521"/>
            </a:avLst>
          </a:prstGeom>
          <a:solidFill>
            <a:sysClr val="window" lastClr="FFFFFF"/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 указания № ОУ указать район</a:t>
            </a:r>
          </a:p>
        </p:txBody>
      </p:sp>
      <p:sp>
        <p:nvSpPr>
          <p:cNvPr id="9" name="Выноска со стрелкой влево 8"/>
          <p:cNvSpPr/>
          <p:nvPr/>
        </p:nvSpPr>
        <p:spPr>
          <a:xfrm>
            <a:off x="4572000" y="2349500"/>
            <a:ext cx="4176713" cy="10795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8205"/>
            </a:avLst>
          </a:prstGeom>
          <a:solidFill>
            <a:sysClr val="window" lastClr="FFFFFF"/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Отсчет срока действия имеющейся квалификационной категории ведется </a:t>
            </a:r>
            <a:r>
              <a:rPr lang="ru-RU" sz="1400" b="1" i="1" u="sng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даты аттестации</a:t>
            </a:r>
            <a:r>
              <a:rPr lang="ru-RU" sz="14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а не с даты подписания приказа</a:t>
            </a:r>
          </a:p>
        </p:txBody>
      </p:sp>
      <p:sp>
        <p:nvSpPr>
          <p:cNvPr id="10" name="Выноска со стрелкой влево 9"/>
          <p:cNvSpPr/>
          <p:nvPr/>
        </p:nvSpPr>
        <p:spPr>
          <a:xfrm>
            <a:off x="4500563" y="4508500"/>
            <a:ext cx="4175125" cy="115252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3728"/>
            </a:avLst>
          </a:prstGeom>
          <a:solidFill>
            <a:sysClr val="window" lastClr="FFFFFF"/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Указать выбранную форму аттестации (нужное подчеркнуть).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50813" y="260350"/>
            <a:ext cx="2663825" cy="2305050"/>
          </a:xfrm>
          <a:prstGeom prst="downArrow">
            <a:avLst>
              <a:gd name="adj1" fmla="val 68651"/>
              <a:gd name="adj2" fmla="val 55841"/>
            </a:avLst>
          </a:prstGeom>
          <a:solidFill>
            <a:srgbClr val="FFFFFF"/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ВНИМАНИЕ! Указывается должность, соответствующая последней записи в трудовой книжке.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аттестуется совместитель, то необходима соответствующая справка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prstClr val="white"/>
              </a:solidFill>
              <a:latin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7467600" cy="503237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b="1" cap="none" dirty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Экспертное заключение</a:t>
            </a:r>
            <a:r>
              <a:rPr lang="ru-RU" sz="1400" cap="none" dirty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cap="none" dirty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none" dirty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на соответствие уровня профессиональной </a:t>
            </a:r>
            <a:r>
              <a:rPr lang="ru-RU" sz="1400" b="1" cap="none" dirty="0" smtClean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деятельности педагогического работника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716463" y="973138"/>
          <a:ext cx="3960442" cy="5576032"/>
        </p:xfrm>
        <a:graphic>
          <a:graphicData uri="http://schemas.openxmlformats.org/drawingml/2006/table">
            <a:tbl>
              <a:tblPr/>
              <a:tblGrid>
                <a:gridCol w="1051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0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0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807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заявленной целью и задачами </a:t>
                      </a:r>
                      <a:endParaRPr lang="ru-RU" sz="800" spc="-10" baseline="0" dirty="0" smtClean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3.1. достижения учащихся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7342" marR="47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0"/>
                      </a:sys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социальных </a:t>
                      </a: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компетентностей учащихся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7342" marR="47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  </a:t>
                      </a: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2  3  4  5  6  7  8  9  10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spc="-10" baseline="0" dirty="0" smtClean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spc="-10" baseline="0" dirty="0" smtClean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  </a:t>
                      </a: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2  3  4  5  6  7  8  9  10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7342" marR="47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7342" marR="47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815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3. Качественный уровень результативности реализации профессионального проекта (или профессиональной деятельности):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aseline="0" dirty="0" smtClean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3.2</a:t>
                      </a:r>
                      <a:r>
                        <a:rPr lang="ru-RU" sz="80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. достижения аттестуемого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Уровень мотивации и интереса учеников к обучению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Активное самообразование и темп повышения квалификации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Обобщение и распространение опыта реализации профессионального проекта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Участие </a:t>
                      </a:r>
                      <a:r>
                        <a:rPr lang="ru-RU" sz="80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в профессиональных конкурсах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1  2  3  4  5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aseline="0" dirty="0" smtClean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  </a:t>
                      </a:r>
                      <a:r>
                        <a:rPr lang="ru-RU" sz="80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2  3  4  5  6  7  8  9  10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aseline="0" dirty="0" smtClean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aseline="0" dirty="0" smtClean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  </a:t>
                      </a:r>
                      <a:r>
                        <a:rPr lang="ru-RU" sz="80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2  3  4  5  6  7  8  9  10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aseline="0" dirty="0" smtClean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  </a:t>
                      </a:r>
                      <a:r>
                        <a:rPr lang="ru-RU" sz="80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2  3  4  5  6  7  8  9  10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128">
                <a:tc gridSpan="3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kern="1200" baseline="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Итоговая сумма баллов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128">
                <a:tc gridSpan="5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Считать уровень профессиональной деятельности, её результативность и научно-педагогическое (психолого-педагогическое) обоснование соответствующим </a:t>
                      </a:r>
                      <a:r>
                        <a:rPr lang="ru-RU" sz="800" b="1" baseline="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первой </a:t>
                      </a:r>
                      <a:r>
                        <a:rPr lang="ru-RU" sz="800" b="0" i="0" baseline="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квалификационной категории, если по результатам экспертизы педагог набрал </a:t>
                      </a:r>
                      <a:r>
                        <a:rPr lang="ru-RU" sz="800" b="1" i="0" baseline="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50-69 баллов, высшей </a:t>
                      </a:r>
                      <a:r>
                        <a:rPr lang="ru-RU" sz="800" b="0" i="0" baseline="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квалификационной категории – от </a:t>
                      </a:r>
                      <a:r>
                        <a:rPr lang="ru-RU" sz="800" b="1" i="0" baseline="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70 баллов </a:t>
                      </a:r>
                      <a:r>
                        <a:rPr lang="ru-RU" sz="800" b="0" i="0" baseline="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и выше.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baseline="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Вывод: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baseline="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1. Считать уровень профессиональной деятельности, её результативность и научно-педагогическое (психолого-педагогическое) обоснование, сформулированные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baseline="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__________________________________________________________________________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baseline="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соответствующими  заявленной _____________квалификационной категории.</a:t>
                      </a:r>
                      <a:endParaRPr lang="ru-RU" sz="800" baseline="0" dirty="0" smtClean="0">
                        <a:solidFill>
                          <a:srgbClr val="060606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2. Считать уровень </a:t>
                      </a:r>
                      <a:r>
                        <a:rPr lang="ru-RU" sz="800" b="0" i="0" baseline="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профессиональной деятельности, её результативность и научно-педагогическое (психолого-педагогическое) обоснование, сформулированные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baseline="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__________________________________________________________________________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baseline="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не соответствующими  заявленной _____________квалификационной категории (указать, что именно не позволяет вынести положительное заключение)</a:t>
                      </a:r>
                      <a:endParaRPr lang="ru-RU" sz="800" baseline="0" dirty="0" smtClean="0">
                        <a:solidFill>
                          <a:srgbClr val="060606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aseline="0" dirty="0">
                        <a:solidFill>
                          <a:srgbClr val="060606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58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</a:rPr>
                        <a:t>Экспертная группа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</a:rPr>
                        <a:t>Ф.И.О.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</a:rPr>
                        <a:t>Звание, должность</a:t>
                      </a:r>
                    </a:p>
                  </a:txBody>
                  <a:tcPr marL="68580" marR="68580" marT="0" marB="0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</a:rPr>
                        <a:t>Подпись</a:t>
                      </a:r>
                    </a:p>
                  </a:txBody>
                  <a:tcPr marL="68580" marR="68580" marT="0" marB="0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369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>
                          <a:solidFill>
                            <a:srgbClr val="060903"/>
                          </a:solidFill>
                          <a:latin typeface="Times New Roman"/>
                          <a:ea typeface="MS Mincho"/>
                        </a:rPr>
                        <a:t>Председатель экспертной группы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800" baseline="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lang="ru-RU"/>
                    </a:p>
                  </a:txBody>
                  <a:tcPr marL="68580" marR="68580" marT="0" marB="0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800" baseline="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800" baseline="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72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</a:rPr>
                        <a:t>Эксперт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800" baseline="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lang="ru-RU" sz="800" baseline="0" dirty="0"/>
                    </a:p>
                  </a:txBody>
                  <a:tcPr marL="68580" marR="68580" marT="0" marB="0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800" baseline="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800" baseline="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19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</a:rPr>
                        <a:t>Эксперт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800" baseline="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lang="ru-RU" sz="800" baseline="0" dirty="0"/>
                    </a:p>
                  </a:txBody>
                  <a:tcPr marL="68580" marR="68580" marT="0" marB="0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800" baseline="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800" baseline="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19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</a:rPr>
                        <a:t>Эксперт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800" baseline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lang="ru-RU" sz="800" baseline="0" dirty="0"/>
                    </a:p>
                  </a:txBody>
                  <a:tcPr marL="68580" marR="68580" marT="0" marB="0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800" baseline="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800" baseline="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955">
                <a:tc gridSpan="5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</a:rPr>
                        <a:t>Дата ________________________________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 baseline="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 baseline="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 baseline="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9" name="Содержимое 4"/>
          <p:cNvGraphicFramePr>
            <a:graphicFrameLocks/>
          </p:cNvGraphicFramePr>
          <p:nvPr/>
        </p:nvGraphicFramePr>
        <p:xfrm>
          <a:off x="565150" y="3767138"/>
          <a:ext cx="3657600" cy="2709416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5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Критерий</a:t>
                      </a:r>
                      <a:endParaRPr lang="ru-RU" sz="9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Показатели</a:t>
                      </a:r>
                      <a:endParaRPr lang="ru-RU" sz="9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Баллы </a:t>
                      </a:r>
                      <a:endParaRPr lang="ru-RU" sz="9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1. Условия обеспечения качества образования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Качество образовательных программ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Качество ресурсного обеспечения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Уровень квалификации аттестуемого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1  2  3  4  </a:t>
                      </a:r>
                      <a:r>
                        <a:rPr lang="ru-RU" sz="800" spc="-1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5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  </a:t>
                      </a: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2  3  4  </a:t>
                      </a:r>
                      <a:r>
                        <a:rPr lang="ru-RU" sz="800" spc="-1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5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  </a:t>
                      </a: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2  3  4  5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2. Качество проектирования и реализации процесса обучения 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Обоснованность актуальности проблемы профессионального опыта, умение выделить и сформулировать ведущую идею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Раскрытие путей решения профессиональной проблемы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Аргументированность инновационных преобразований в сфере организации учебно-воспитательного процесса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1  2  3  4  5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spc="-10" baseline="0" dirty="0" smtClean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spc="-10" baseline="0" dirty="0" smtClean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spc="-10" baseline="0" dirty="0" smtClean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  </a:t>
                      </a: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2  3  4  5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spc="-10" baseline="0" dirty="0" smtClean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  </a:t>
                      </a: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2  3  4  5  6  7  8  9  10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3. Качественный уровень результативности реализации профессионального проекта (или профессиональной деятельности) в соответствии  с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Позитивная динамика учебных достижений учащихся, выявленная аттестуемым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Позитивная динамика учебных достижений учащихся по результатам внешней </a:t>
                      </a:r>
                      <a:r>
                        <a:rPr lang="ru-RU" sz="800" spc="-1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экспертизы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Позитивная динамика </a:t>
                      </a:r>
                      <a:r>
                        <a:rPr lang="ru-RU" sz="800" spc="-10" baseline="0" dirty="0" err="1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сформированности</a:t>
                      </a:r>
                      <a:r>
                        <a:rPr lang="ru-RU" sz="800" spc="-1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7342" marR="47342" marT="0" marB="0">
                    <a:lnL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1  2  3  4  5  6  7  8  9  10</a:t>
                      </a:r>
                      <a:endParaRPr lang="ru-RU" sz="800" baseline="0" dirty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spc="-10" baseline="0" dirty="0" smtClean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10" baseline="0" dirty="0" smtClean="0">
                          <a:solidFill>
                            <a:srgbClr val="060606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1  2  3  4  5  6  7  8  9  10</a:t>
                      </a:r>
                      <a:endParaRPr lang="ru-RU" sz="800" baseline="0" dirty="0" smtClean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spc="-10" baseline="0" dirty="0" smtClean="0">
                        <a:solidFill>
                          <a:srgbClr val="060606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7342" marR="47342" marT="0" marB="0">
                    <a:lnL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Содержимое 2"/>
          <p:cNvSpPr txBox="1">
            <a:spLocks/>
          </p:cNvSpPr>
          <p:nvPr/>
        </p:nvSpPr>
        <p:spPr>
          <a:xfrm>
            <a:off x="395288" y="908050"/>
            <a:ext cx="3889375" cy="56896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800" dirty="0" smtClean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</a:t>
            </a:r>
          </a:p>
          <a:p>
            <a:pPr marL="85725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800" dirty="0" smtClean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фамилия, имя, отчество аттестуемого</a:t>
            </a:r>
          </a:p>
          <a:p>
            <a:pPr marL="85725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800" dirty="0" smtClean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______________________________________________________________________место работы, занимаемая должность </a:t>
            </a:r>
          </a:p>
          <a:p>
            <a:pPr marL="85725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800" dirty="0" smtClean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требованиям заявленной</a:t>
            </a:r>
            <a:r>
              <a:rPr lang="ru-RU" sz="800" b="1" dirty="0" smtClean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 _________________ </a:t>
            </a:r>
            <a:r>
              <a:rPr lang="ru-RU" sz="800" dirty="0" smtClean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квалификационной категории</a:t>
            </a:r>
          </a:p>
          <a:p>
            <a:pPr marL="85725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800" dirty="0" smtClean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" b="1" dirty="0" smtClean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Проблема / тема</a:t>
            </a:r>
            <a:r>
              <a:rPr lang="ru-RU" sz="800" dirty="0" smtClean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 профессионального проекта, реализованного педагогом в межаттестационный период (или проблема / тема самоанализа)</a:t>
            </a:r>
          </a:p>
          <a:p>
            <a:pPr marL="85725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800" dirty="0" smtClean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</a:t>
            </a:r>
          </a:p>
          <a:p>
            <a:pPr marL="85725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800" dirty="0" smtClean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Стратегическая </a:t>
            </a:r>
            <a:r>
              <a:rPr lang="ru-RU" sz="800" b="1" dirty="0" smtClean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800" dirty="0" smtClean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 профессионального проекта (или профессиональной деятельности в межаттестационный период)</a:t>
            </a:r>
          </a:p>
          <a:p>
            <a:pPr marL="85725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800" dirty="0" smtClean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</a:t>
            </a:r>
            <a:endParaRPr lang="ru-RU" sz="800" b="1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800" b="1" dirty="0" smtClean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800" dirty="0" smtClean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профессионального проекта, обеспечивающие достижение его цели (или задачи профессиональной деятельности)</a:t>
            </a:r>
          </a:p>
          <a:p>
            <a:pPr marL="85725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800" dirty="0" smtClean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85725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800" b="1" dirty="0" smtClean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Экспертиза</a:t>
            </a:r>
            <a:r>
              <a:rPr lang="ru-RU" sz="800" dirty="0" smtClean="0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</a:rPr>
              <a:t> реализованного профессионального проекта (или экспертиза самоанализа профессиональной деятельности):</a:t>
            </a: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>
              <a:solidFill>
                <a:srgbClr val="06060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366963" y="992188"/>
            <a:ext cx="4248150" cy="2951162"/>
          </a:xfrm>
          <a:prstGeom prst="downArrow">
            <a:avLst>
              <a:gd name="adj1" fmla="val 53608"/>
              <a:gd name="adj2" fmla="val 55841"/>
            </a:avLst>
          </a:prstGeom>
          <a:solidFill>
            <a:srgbClr val="FFFFFF"/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ВНИМАНИЕ!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Экспертное заключение может быть использовано как план написания самоанализа профессиональной (педагогической ) деятельности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prstClr val="white"/>
              </a:solidFill>
              <a:latin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Аттестация в целях подтверждения соответствия занимаемой должности 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827088" y="476250"/>
            <a:ext cx="7467600" cy="4752975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ответственность педагогических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повышать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 профессиональный уровень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проходить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аттестацию на соответствие занимаемой должности в порядке,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установленном законодательством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</p:txBody>
      </p:sp>
      <p:sp>
        <p:nvSpPr>
          <p:cNvPr id="39939" name="Прямоугольник 4"/>
          <p:cNvSpPr>
            <a:spLocks noChangeArrowheads="1"/>
          </p:cNvSpPr>
          <p:nvPr/>
        </p:nvSpPr>
        <p:spPr bwMode="auto">
          <a:xfrm>
            <a:off x="611188" y="5732463"/>
            <a:ext cx="7345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(статья 48. п.1. Федерального закона Российской Федерации от 29 декабря 2012 г. № 273-ФЗ «Об образовании в Российской Федерации»)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4213" y="620713"/>
            <a:ext cx="7467600" cy="4752975"/>
          </a:xfrm>
        </p:spPr>
        <p:txBody>
          <a:bodyPr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аттестации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педагогических работников 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устанавливается федеральным органом исполнительной власти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осуществляющим функции по выработке государственной политики и нормативно-правовому регулированию в сфере образования, по согласованию с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труда.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sp>
        <p:nvSpPr>
          <p:cNvPr id="40963" name="Прямоугольник 3"/>
          <p:cNvSpPr>
            <a:spLocks noChangeArrowheads="1"/>
          </p:cNvSpPr>
          <p:nvPr/>
        </p:nvSpPr>
        <p:spPr bwMode="auto">
          <a:xfrm>
            <a:off x="611188" y="5732463"/>
            <a:ext cx="7345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(статья 49. п.4. Федерального закона Российской Федерации от 29 декабря 2012 г. № 273-ФЗ «Об образовании в Российской Федерации»)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ъект 2"/>
          <p:cNvSpPr>
            <a:spLocks noGrp="1"/>
          </p:cNvSpPr>
          <p:nvPr>
            <p:ph sz="quarter" idx="1"/>
          </p:nvPr>
        </p:nvSpPr>
        <p:spPr>
          <a:xfrm>
            <a:off x="250825" y="620713"/>
            <a:ext cx="8066088" cy="4103687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Проведение аттестации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педагогических работников </a:t>
            </a: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целях подтверждения соответствия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педагогических работников занимаемым ими должностям осуществляется </a:t>
            </a: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 раз в пять лет</a:t>
            </a:r>
            <a:r>
              <a:rPr 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на основе оценки их профессиональной деятельности </a:t>
            </a: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аттестационными комиссиями, самостоятельно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формируемыми организациями, осуществляющими образовательную деятельность.</a:t>
            </a:r>
          </a:p>
          <a:p>
            <a:pPr marL="0" indent="0">
              <a:buFont typeface="Wingdings" pitchFamily="2" charset="2"/>
              <a:buNone/>
            </a:pPr>
            <a:endParaRPr lang="ru-RU" smtClean="0"/>
          </a:p>
          <a:p>
            <a:pPr marL="0" indent="0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41987" name="Прямоугольник 3"/>
          <p:cNvSpPr>
            <a:spLocks noChangeArrowheads="1"/>
          </p:cNvSpPr>
          <p:nvPr/>
        </p:nvSpPr>
        <p:spPr bwMode="auto">
          <a:xfrm>
            <a:off x="611188" y="5732463"/>
            <a:ext cx="7345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(статья 49. п.2. Федерального закона Российской Федерации от 29 декабря 2012 г. № 273-ФЗ «Об образовании в Российской Федерации»)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                  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179388" y="1268413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Аттестация в целях установления квалификационных категорий педагогических работников организаций, осуществляющих образовательную деятельность и находящихся в ведении Новосибирской области, педагогических работников  муниципальных и частных образовательных организаций, осуществляющих образовательную деятельность  проводится в соответствии с документами Министерства образования и науки РФ, Министерства здравоохранения и социального развития РФ и документами Министерства образования, науки и инновационной политики НСО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468313" y="476250"/>
            <a:ext cx="7826375" cy="5113338"/>
          </a:xfrm>
        </p:spPr>
        <p:txBody>
          <a:bodyPr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Аттестационная комиссия организации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создается распорядительным актом работодателя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председателя комиссии, заместителя председателя, секретаря и членов комиссии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аттестационной комиссии организации в обязательном порядке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включается представитель выборного органа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соответствующей первичной профсоюзной организации (при наличии такого органа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распорядительным актом работодателя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знакомит педагогических работников с распорядительным актом, содержащим список работников организации, подлежащих аттестации, график проведения аттестации, под роспись не менее чем </a:t>
            </a:r>
            <a:r>
              <a:rPr lang="ru-R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30 календарных дней до дня проведения их аттестации по графику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3011" name="Прямоугольник 4"/>
          <p:cNvSpPr>
            <a:spLocks noChangeArrowheads="1"/>
          </p:cNvSpPr>
          <p:nvPr/>
        </p:nvSpPr>
        <p:spPr bwMode="auto">
          <a:xfrm>
            <a:off x="755650" y="5589588"/>
            <a:ext cx="67691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(Приказ Министерства образования и науки Российской Федерации от 07.04.2014 года № 276 «Об утверждении Порядка проведения аттестации педагогических работников организаций, осуществляющих образовательную деятельность»)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188" y="404813"/>
            <a:ext cx="7777162" cy="5256212"/>
          </a:xfrm>
        </p:spPr>
        <p:txBody>
          <a:bodyPr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аттестации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каждого педагогического работника работодатель вносит в аттестационную комиссию организации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представлении содержатся следующие сведения о педагогическом работнике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фамилия, имя, отчество (при наличии);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наименование должности на дату проведения аттестации;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дата заключения по этой должности трудового договора;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уровень образования и (или) квалификации по специальности или направлению подготовки;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информация о получении дополнительного профессионального образования по профилю педагогической деятельности;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результаты предыдущих аттестаций (в случае их проведения);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мотивированная всесторонняя и объективная оценка профессиональных, деловых качеств, результатов профессиональной деятельности педагогического работника по выполнению трудовых обязанностей, возложенных на него трудовым договором.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sp>
        <p:nvSpPr>
          <p:cNvPr id="44035" name="Прямоугольник 4"/>
          <p:cNvSpPr>
            <a:spLocks noChangeArrowheads="1"/>
          </p:cNvSpPr>
          <p:nvPr/>
        </p:nvSpPr>
        <p:spPr bwMode="auto">
          <a:xfrm>
            <a:off x="900113" y="5805488"/>
            <a:ext cx="676751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(Приказ Министерства образования и науки Российской Федерации от 07.04.2014 года № 276 «Об утверждении Порядка проведения аттестации педагогических работников организаций, осуществляющих образовательную деятельность»)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188" y="190500"/>
            <a:ext cx="7705725" cy="5616575"/>
          </a:xfrm>
        </p:spPr>
        <p:txBody>
          <a:bodyPr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работника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представлением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 роспись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позднее, чем за 30 календарных дней до дня проведения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ознакомления с представлением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работник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желанию может представить в аттестационную комиссию организации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сведения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характеризующие его профессиональную деятельность за период с даты предыдущей аттестации (при первичной аттестации - с даты поступления на работу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отказе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работника от ознакомления с представлением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составляется акт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подписывается работодателем и лицами (не менее двух), в присутствии которых составлен акт.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59" name="Прямоугольник 3"/>
          <p:cNvSpPr>
            <a:spLocks noChangeArrowheads="1"/>
          </p:cNvSpPr>
          <p:nvPr/>
        </p:nvSpPr>
        <p:spPr bwMode="auto">
          <a:xfrm>
            <a:off x="900113" y="5876925"/>
            <a:ext cx="67675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(Приказ Министерства образования и науки Российской Федерации от 07.04.2014 года № 276 «Об утверждении Порядка проведения аттестации педагогических работников организаций, осуществляющих образовательную деятельность»)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ъект 2"/>
          <p:cNvSpPr>
            <a:spLocks noGrp="1"/>
          </p:cNvSpPr>
          <p:nvPr>
            <p:ph sz="quarter" idx="1"/>
          </p:nvPr>
        </p:nvSpPr>
        <p:spPr>
          <a:xfrm>
            <a:off x="684213" y="404813"/>
            <a:ext cx="7775575" cy="54721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Аттестационная комиссия организации рассматривает </a:t>
            </a:r>
            <a:r>
              <a:rPr lang="ru-RU" sz="1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представление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дополнительные сведения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, представленные самим педагогическим работником, характеризующие его профессиональную деятельность (в случае их представления).</a:t>
            </a:r>
          </a:p>
          <a:p>
            <a:pPr marL="0" indent="0">
              <a:buFont typeface="Wingdings" pitchFamily="2" charset="2"/>
              <a:buNone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ru-RU" sz="1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По результатам аттестации педагогического работника аттестационная комиссия организации принимает одно из следующих решений:</a:t>
            </a:r>
            <a:endParaRPr lang="ru-RU" sz="8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ru-RU" sz="1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соответствует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занимаемой должности (указывается должность педагогического работника);</a:t>
            </a:r>
          </a:p>
          <a:p>
            <a:pPr marL="0" indent="0">
              <a:buFont typeface="Wingdings" pitchFamily="2" charset="2"/>
              <a:buNone/>
            </a:pPr>
            <a:r>
              <a:rPr lang="ru-RU" sz="1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соответствует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занимаемой должности (указывается должность педагогического работника).</a:t>
            </a:r>
          </a:p>
          <a:p>
            <a:pPr marL="0" indent="0">
              <a:buFont typeface="Wingdings" pitchFamily="2" charset="2"/>
              <a:buNone/>
            </a:pPr>
            <a:endParaRPr lang="ru-RU" sz="4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ru-RU" sz="4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ru-RU" sz="4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ru-RU" sz="1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аттестации педагогических работников заносятся </a:t>
            </a:r>
            <a:r>
              <a:rPr lang="ru-RU" sz="1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протокол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, который </a:t>
            </a:r>
            <a:r>
              <a:rPr lang="ru-RU" sz="1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хранится с представлениями</a:t>
            </a:r>
            <a:r>
              <a:rPr lang="ru-RU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дополнительными сведениями,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представленными самими педагогическими работниками, характеризующими их профессиональную деятельность (в случае их наличия), </a:t>
            </a:r>
            <a:r>
              <a:rPr lang="ru-RU" sz="1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работодателя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Font typeface="Wingdings" pitchFamily="2" charset="2"/>
              <a:buNone/>
            </a:pPr>
            <a:endParaRPr lang="ru-RU" smtClean="0"/>
          </a:p>
          <a:p>
            <a:pPr marL="0" indent="0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46083" name="Прямоугольник 4"/>
          <p:cNvSpPr>
            <a:spLocks noChangeArrowheads="1"/>
          </p:cNvSpPr>
          <p:nvPr/>
        </p:nvSpPr>
        <p:spPr bwMode="auto">
          <a:xfrm>
            <a:off x="900113" y="5732463"/>
            <a:ext cx="67675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(Приказ Министерства образования и науки Российской Федерации от 07.04.2014 года № 276 «Об утверждении Порядка проведения аттестации педагогических работников организаций, осуществляющих образовательную деятельность»)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188" y="333375"/>
            <a:ext cx="7705725" cy="5759450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педагогического работника, прошедшего аттестацию,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двух рабочих дней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ее проведения секретарем аттестационной комиссии организации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составляется выписка из протокола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содержащая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имени, отчестве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аттестуемого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должности,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аттестационной комиссии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голосования,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принятом аттестационной комиссией организации решении.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 педагогического работника с выпиской из протокола под роспись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трех рабочих дней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ее составления.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протокола хранится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личном деле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работника.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sp>
        <p:nvSpPr>
          <p:cNvPr id="47107" name="Прямоугольник 3"/>
          <p:cNvSpPr>
            <a:spLocks noChangeArrowheads="1"/>
          </p:cNvSpPr>
          <p:nvPr/>
        </p:nvSpPr>
        <p:spPr bwMode="auto">
          <a:xfrm>
            <a:off x="900113" y="5876925"/>
            <a:ext cx="67675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(Приказ Министерства образования и науки Российской Федерации от 07.04.2014 года № 276 «Об утверждении Порядка проведения аттестации педагогических работников организаций, осуществляющих образовательную деятельность»)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188" y="476250"/>
            <a:ext cx="7993062" cy="5256213"/>
          </a:xfrm>
        </p:spPr>
        <p:txBody>
          <a:bodyPr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Аттестацию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подтверждения соответствия занимаемой должности </a:t>
            </a: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проходят следующие педагогические работники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педагогические работники, имеющие квалификационные категории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проработавшие в занимаемой должности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двух лет в организации, в которой проводится аттестация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беременные женщины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женщины, находящиеся в отпуске по беременности и родам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лица, находящиеся в отпуске по уходу за ребенком до достижения им возраста трех лет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отсутствовавшие на рабочем месте более четырех месяцев подряд в связи с заболеванием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педагогических работников, предусмотренных подпунктами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«г» и «д»,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возможна 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ранее, 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через два года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 их выхода из указанных отпусков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педагогических работников, предусмотренных подпунктом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«е»,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возможна 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ранее, 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через год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их выхода на работу.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sp>
        <p:nvSpPr>
          <p:cNvPr id="48131" name="Прямоугольник 3"/>
          <p:cNvSpPr>
            <a:spLocks noChangeArrowheads="1"/>
          </p:cNvSpPr>
          <p:nvPr/>
        </p:nvSpPr>
        <p:spPr bwMode="auto">
          <a:xfrm>
            <a:off x="923925" y="5732463"/>
            <a:ext cx="6767513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(Приказ Министерства образования и науки Российской Федерации от 07.04.2014 года № 276 «Об утверждении Порядка проведения аттестации педагогических работников организаций, осуществляющих образовательную деятельность»)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2268538" y="1557338"/>
            <a:ext cx="6172200" cy="23034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руководящих работников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ъект 2"/>
          <p:cNvSpPr>
            <a:spLocks noGrp="1"/>
          </p:cNvSpPr>
          <p:nvPr>
            <p:ph sz="quarter" idx="1"/>
          </p:nvPr>
        </p:nvSpPr>
        <p:spPr>
          <a:xfrm>
            <a:off x="611188" y="549275"/>
            <a:ext cx="7467600" cy="48736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2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Кандидаты</a:t>
            </a:r>
            <a:r>
              <a:rPr lang="ru-RU" sz="2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должность 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руководителя государственной или муниципальной образовательной организации и ее </a:t>
            </a:r>
            <a:r>
              <a:rPr lang="ru-RU" sz="2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проходят обязательную аттестацию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Font typeface="Wingdings" pitchFamily="2" charset="2"/>
              <a:buNone/>
            </a:pPr>
            <a:endParaRPr lang="ru-RU" sz="26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ru-RU" sz="26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Порядок и сроки проведения аттестации кандидатов на должность руководителя и руководителя государственной или муниципальной образовательной организации </a:t>
            </a:r>
            <a:r>
              <a:rPr lang="ru-RU" sz="2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устанавливаются учредителями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 этих образовательных организаций.</a:t>
            </a:r>
          </a:p>
        </p:txBody>
      </p:sp>
      <p:sp>
        <p:nvSpPr>
          <p:cNvPr id="50179" name="Прямоугольник 3"/>
          <p:cNvSpPr>
            <a:spLocks noChangeArrowheads="1"/>
          </p:cNvSpPr>
          <p:nvPr/>
        </p:nvSpPr>
        <p:spPr bwMode="auto">
          <a:xfrm>
            <a:off x="611188" y="5732463"/>
            <a:ext cx="7345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(статья 51. п.4. Федерального закона Российской Федерации от 29 декабря 2012 г. № 273-ФЗ «Об образовании в Российской Федерации»)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ъект 2"/>
          <p:cNvSpPr>
            <a:spLocks noGrp="1"/>
          </p:cNvSpPr>
          <p:nvPr>
            <p:ph sz="quarter" idx="1"/>
          </p:nvPr>
        </p:nvSpPr>
        <p:spPr>
          <a:xfrm>
            <a:off x="684213" y="765175"/>
            <a:ext cx="7467600" cy="2547938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3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3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smtClean="0">
                <a:latin typeface="Times New Roman" pitchFamily="18" charset="0"/>
                <a:cs typeface="Times New Roman" pitchFamily="18" charset="0"/>
              </a:rPr>
              <a:t>аттестации руководителей является установление соответствия уровня их квалификации требованиям, определенным квалификационной характеристикой по должности.  </a:t>
            </a:r>
          </a:p>
        </p:txBody>
      </p:sp>
      <p:sp>
        <p:nvSpPr>
          <p:cNvPr id="51203" name="Прямоугольник 5"/>
          <p:cNvSpPr>
            <a:spLocks noChangeArrowheads="1"/>
          </p:cNvSpPr>
          <p:nvPr/>
        </p:nvSpPr>
        <p:spPr bwMode="auto">
          <a:xfrm>
            <a:off x="900113" y="5373688"/>
            <a:ext cx="67675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(Приказ Главного управления образования мэрии г. Новосибирска от 18.12.2014 № 1149-од «Об утверждении Порядка аттестации руководителей муниципальных учреждений, подведомственных Главному управлению образования мэрии города Новосибирска на 2015 год»)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650" y="333375"/>
            <a:ext cx="7467600" cy="5327650"/>
          </a:xfrm>
        </p:spPr>
        <p:txBody>
          <a:bodyPr>
            <a:normAutofit fontScale="92500"/>
          </a:bodyPr>
          <a:lstStyle/>
          <a:p>
            <a:pPr marL="0" indent="0" fontAlgn="auto" hangingPunct="0">
              <a:spcAft>
                <a:spcPts val="0"/>
              </a:spcAft>
              <a:buFont typeface="Wingdings"/>
              <a:buNone/>
              <a:defRPr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установления соответствия занимаемой должности,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один раз в четыре года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работников, не имеющих квалификационных категорий, и является для них обязательной.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 hangingPunct="0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 от прохождения указанной аттестации относится к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нарушению трудовой дисциплины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auto" hangingPunct="0">
              <a:spcAft>
                <a:spcPts val="0"/>
              </a:spcAft>
              <a:buFont typeface="Wingdings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 hangingPunct="0">
              <a:spcAft>
                <a:spcPts val="0"/>
              </a:spcAft>
              <a:buFont typeface="Wingdings"/>
              <a:buNone/>
              <a:defRPr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подлежат:   </a:t>
            </a:r>
          </a:p>
          <a:p>
            <a:pPr marL="274320" indent="-274320" fontAlgn="auto" hangingPunct="0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беременные женщины;</a:t>
            </a:r>
          </a:p>
          <a:p>
            <a:pPr marL="274320" indent="-274320" fontAlgn="auto" hangingPunct="0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руководители, находившиеся в отпуске по беременности и родам, отпуске по уходу за ребенком до достижения им возраста трех лет – в течение 1 года со дня выхода на работу.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sp>
        <p:nvSpPr>
          <p:cNvPr id="52227" name="Прямоугольник 3"/>
          <p:cNvSpPr>
            <a:spLocks noChangeArrowheads="1"/>
          </p:cNvSpPr>
          <p:nvPr/>
        </p:nvSpPr>
        <p:spPr bwMode="auto">
          <a:xfrm>
            <a:off x="1042988" y="5661025"/>
            <a:ext cx="67691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(Приказ Главного управления образования мэрии г. Новосибирска от 18.12.2014 № 1149-од «Об утверждении Порядка аттестации руководителей муниципальных учреждений, подведомственных Главному управлению образования мэрии города Новосибирска на 2015 год»)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0825" y="-458788"/>
            <a:ext cx="8447088" cy="164623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Документы Министерства образования и науки РФ и Министерства здравоохранения и социального развития РФ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179388" y="1125538"/>
            <a:ext cx="8445500" cy="5399087"/>
          </a:xfrm>
        </p:spPr>
        <p:txBody>
          <a:bodyPr>
            <a:normAutofit/>
          </a:bodyPr>
          <a:lstStyle/>
          <a:p>
            <a:pPr marL="0" indent="177800" algn="just" fontAlgn="auto">
              <a:spcAft>
                <a:spcPts val="0"/>
              </a:spcAft>
              <a:buFont typeface="Wingdings"/>
              <a:buNone/>
              <a:tabLst>
                <a:tab pos="177800" algn="l"/>
              </a:tabLst>
              <a:defRPr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Российской Федерации от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29.12.2012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273-ФЗ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tabLst>
                <a:tab pos="177800" algn="l"/>
              </a:tabLst>
              <a:defRPr/>
            </a:pP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7800" algn="just" fontAlgn="auto">
              <a:spcAft>
                <a:spcPts val="0"/>
              </a:spcAft>
              <a:buFont typeface="Wingdings"/>
              <a:buChar char=""/>
              <a:tabLst>
                <a:tab pos="177800" algn="l"/>
              </a:tabLs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07.04.2014 года № 276 «Об утверждении Порядка проведения аттестации педагогических работников организаций, осуществляющих образовательную деятельность» (зарегистрирован в Министерстве юстиции РФ от 23.05.2014 № 32408).</a:t>
            </a:r>
          </a:p>
          <a:p>
            <a:pPr marL="0" indent="177800" algn="just" fontAlgn="auto">
              <a:spcAft>
                <a:spcPts val="0"/>
              </a:spcAft>
              <a:buFont typeface="Wingdings"/>
              <a:buNone/>
              <a:tabLst>
                <a:tab pos="177800" algn="l"/>
              </a:tabLst>
              <a:defRPr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7800" algn="just" fontAlgn="auto">
              <a:spcAft>
                <a:spcPts val="0"/>
              </a:spcAft>
              <a:buFont typeface="Wingdings"/>
              <a:buChar char=""/>
              <a:tabLst>
                <a:tab pos="177800" algn="l"/>
              </a:tabLs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Приказ Министерства здравоохранения и социального развития Российской Федерации от 26.08.2010 № 761н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 (зарегистрирован в Министерстве юстиции РФ от 06.10.2010, № 18638).</a:t>
            </a:r>
          </a:p>
          <a:p>
            <a:pPr marL="0" indent="177800" algn="just" fontAlgn="auto">
              <a:spcAft>
                <a:spcPts val="0"/>
              </a:spcAft>
              <a:buFont typeface="Wingdings"/>
              <a:buChar char=""/>
              <a:tabLst>
                <a:tab pos="177800" algn="l"/>
              </a:tabLst>
              <a:defRPr/>
            </a:pPr>
            <a:endParaRPr lang="ru-RU" sz="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4213" y="692150"/>
            <a:ext cx="7467600" cy="4873625"/>
          </a:xfrm>
        </p:spPr>
        <p:txBody>
          <a:bodyPr>
            <a:normAutofit/>
          </a:bodyPr>
          <a:lstStyle/>
          <a:p>
            <a:pPr marL="0" indent="0" fontAlgn="auto" hangingPunct="0">
              <a:spcAft>
                <a:spcPts val="0"/>
              </a:spcAft>
              <a:buFont typeface="Wingdings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аттестации руководители проходят квалификационные испытания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собеседования по вопросам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связанным с осуществлением ими трудовой деятельности по соответствующей должности.</a:t>
            </a:r>
          </a:p>
          <a:p>
            <a:pPr marL="0" indent="0" fontAlgn="auto" hangingPunct="0">
              <a:spcAft>
                <a:spcPts val="0"/>
              </a:spcAft>
              <a:buFont typeface="Wingdings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аттестации на установление соответствия занимаемой должности руководителя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приказ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ГУО мэрии г. Новосибирска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аттестации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  <p:sp>
        <p:nvSpPr>
          <p:cNvPr id="53251" name="Прямоугольник 3"/>
          <p:cNvSpPr>
            <a:spLocks noChangeArrowheads="1"/>
          </p:cNvSpPr>
          <p:nvPr/>
        </p:nvSpPr>
        <p:spPr bwMode="auto">
          <a:xfrm>
            <a:off x="1042988" y="5516563"/>
            <a:ext cx="67691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(Приказ Главного управления образования мэрии г. Новосибирска от 18.12.2014 № 1149-од «Об утверждении Порядка аттестации руководителей муниципальных учреждений, подведомственных Главному управлению образования мэрии города Новосибирска на 2015 год»)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7467600" cy="57626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на аттестацию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188" y="1268413"/>
            <a:ext cx="7467600" cy="5040312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Аттестационный лист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(должны быть заполнены пункты 1 – 5 от руки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 отзыва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 исполнении должностных обязанностей в межаттестационный период (должна быть заполнена строка «Фамилия, имя, отчество», пункты 1,3 печатно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документа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высшем профессиональном образовании по направлениям подготовки: «Государственное и муниципальное управление», «Менеджмент», «Управление персоналом» и копия документа о повышении квалификации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документа о высшем профессиональном образовании и копия документа о дополнительном профессиональном образовании в области государственного и муниципального управления или менеджмента и экономики;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к отзыву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руководителя образовательного учреждения об исполнении должностных обязанностей в межаттестационный период 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объеме не более двух страниц печатного текста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подписанный руководителем ОУ и согласованный с начальником отдела образования администрации района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(округа) города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Аттестационный лист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результатами предыдущей аттестации (если руководитель был ранее аттестован).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088" y="476250"/>
            <a:ext cx="7467600" cy="487362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аттестации аттестационная комиссия дает одну из следующих оценок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занимаемой должности;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занимаемой должности.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руководитель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знакомится под роспись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 после голосования.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лист, отзыв и копия приказа об аттестации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хранятся в личном деле руководителя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sp>
        <p:nvSpPr>
          <p:cNvPr id="55299" name="Прямоугольник 3"/>
          <p:cNvSpPr>
            <a:spLocks noChangeArrowheads="1"/>
          </p:cNvSpPr>
          <p:nvPr/>
        </p:nvSpPr>
        <p:spPr bwMode="auto">
          <a:xfrm>
            <a:off x="1042988" y="5516563"/>
            <a:ext cx="67691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(Приказ Главного управления образования мэрии г. Новосибирска от 18.12.2014 № 1149-од «Об утверждении Порядка аттестации руководителей муниципальных учреждений, подведомственных Главному управлению образования мэрии города Новосибирска на 2015 год»)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ъект 2"/>
          <p:cNvSpPr>
            <a:spLocks noGrp="1"/>
          </p:cNvSpPr>
          <p:nvPr>
            <p:ph sz="quarter" idx="1"/>
          </p:nvPr>
        </p:nvSpPr>
        <p:spPr>
          <a:xfrm>
            <a:off x="611188" y="476250"/>
            <a:ext cx="7467600" cy="5689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Аттестация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заместителей руководителей и руководителей структурных подразделений муниципальных ОУ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проводится</a:t>
            </a: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образовательным учреждением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в установленном им порядке путем принятия соответствующего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локального нормативного правового акта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Font typeface="Wingdings" pitchFamily="2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организации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процедуры аттестации заместителей руководителей, руководителей структурных подразделений муниципальных ОУ разработаны</a:t>
            </a:r>
          </a:p>
          <a:p>
            <a:pPr marL="0" indent="0"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Методические рекомендации по аттестации заместителей руководителей, руководителей структурных подразделений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муниципальных образовательных учреждений города Новосибирска»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188" y="333375"/>
            <a:ext cx="7467600" cy="5953125"/>
          </a:xfrm>
        </p:spPr>
        <p:txBody>
          <a:bodyPr>
            <a:normAutofit fontScale="92500"/>
          </a:bodyPr>
          <a:lstStyle/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Вся информация по аттестации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педагогических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руководящих работников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организаций, осуществляющих образовательную деятельность и находящихся в ведении Новосибирской области, педагогических работников муниципальных и частных организаций, осуществляющих образовательную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сть,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расположена на сайте Министерства образования, науки и инновационной политики Новосибирской области</a:t>
            </a:r>
          </a:p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www.edunso.ru</a:t>
            </a:r>
            <a:endParaRPr lang="ru-RU" sz="5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на сайте отдела оценки качества образования и отдела повышения квалификации МКОУ ДОВ «ГЦРО»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www.gcrodost14.nios.ru</a:t>
            </a:r>
            <a:endParaRPr lang="ru-RU" sz="5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2276475"/>
            <a:ext cx="74676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850" y="692150"/>
            <a:ext cx="8208963" cy="5761038"/>
          </a:xfrm>
        </p:spPr>
        <p:txBody>
          <a:bodyPr>
            <a:normAutofit/>
          </a:bodyPr>
          <a:lstStyle/>
          <a:p>
            <a:pPr marL="0" indent="177800" algn="just" fontAlgn="auto">
              <a:spcAft>
                <a:spcPts val="0"/>
              </a:spcAft>
              <a:buFont typeface="Wingdings"/>
              <a:buChar char=""/>
              <a:tabLst>
                <a:tab pos="177800" algn="l"/>
              </a:tabLst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08.08.2013 г. № 678 «Об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tabLst>
                <a:tab pos="177800" algn="l"/>
              </a:tabLst>
              <a:defRPr/>
            </a:pP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marL="0" indent="177800" algn="just" fontAlgn="auto">
              <a:spcAft>
                <a:spcPts val="0"/>
              </a:spcAft>
              <a:buFont typeface="Wingdings"/>
              <a:buChar char=""/>
              <a:tabLst>
                <a:tab pos="177800" algn="l"/>
              </a:tabLs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Информационный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бюллетень № 6 «Аттестация педагогических работников организаций, осуществляющих образовательную деятельность (нормативные правовые акты, комментарии)», июнь 2014 года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tabLst>
                <a:tab pos="177800" algn="l"/>
              </a:tabLst>
              <a:defRPr/>
            </a:pP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7800" algn="just" fontAlgn="auto">
              <a:spcAft>
                <a:spcPts val="0"/>
              </a:spcAft>
              <a:buFont typeface="Wingdings"/>
              <a:buChar char=""/>
              <a:tabLst>
                <a:tab pos="177800" algn="l"/>
              </a:tabLst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Разъяснения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Департамента  государственной политики в сфере общего образования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России и Общероссийским Профсоюзом образования по применению Порядка проведения аттестации педагогических работников организаций, осуществляющих образовательную деятельность (Письмо от 03.12.2014 г. № 08-1933/505).</a:t>
            </a:r>
          </a:p>
          <a:p>
            <a:pPr marL="0" indent="177800" algn="just" fontAlgn="auto">
              <a:spcAft>
                <a:spcPts val="0"/>
              </a:spcAft>
              <a:buFont typeface="Wingdings"/>
              <a:buChar char=""/>
              <a:tabLst>
                <a:tab pos="177800" algn="l"/>
              </a:tabLs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4213" y="1773238"/>
            <a:ext cx="7467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Документы Министерства образования, науки и инновационной политики НСО</a:t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23850" y="1628775"/>
            <a:ext cx="8208963" cy="4537075"/>
          </a:xfrm>
        </p:spPr>
        <p:txBody>
          <a:bodyPr>
            <a:noAutofit/>
          </a:bodyPr>
          <a:lstStyle/>
          <a:p>
            <a:pPr marL="0" indent="177800" algn="just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177800" algn="l"/>
              </a:tabLs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Административный регламент Министерства образования, науки и инновационной политики Новосибирской области по предоставлению государственной услуги «Аттестация в целях установления квалификационных категорий педагогических работников организаций, осуществляющих образовательную деятельность и находящихся в ведении Новосибирской области, педагогических работников муниципальных и частных организаций, осуществляющих образовательную деятельность»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приказа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НСО от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14.04.2015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1051).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tabLst>
                <a:tab pos="177800" algn="l"/>
              </a:tabLst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7800" algn="just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177800" algn="l"/>
              </a:tabLs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Приказ Министерства образования, науки и инновационной политики Новосибирской области от 17.01.2012 № 3-АК «Об аттестации педагогических работников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негосударственных образовательных учреждений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Новосибирской области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tabLst>
                <a:tab pos="177800" algn="l"/>
              </a:tabLs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tabLst>
                <a:tab pos="177800" algn="l"/>
              </a:tabLst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1778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177800" algn="l"/>
              </a:tabLst>
              <a:defRPr/>
            </a:pPr>
            <a:endParaRPr lang="ru-R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288" y="692150"/>
            <a:ext cx="8208962" cy="5616575"/>
          </a:xfrm>
        </p:spPr>
        <p:txBody>
          <a:bodyPr>
            <a:normAutofit/>
          </a:bodyPr>
          <a:lstStyle/>
          <a:p>
            <a:pPr marL="0" indent="1778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177800" algn="l"/>
              </a:tabLs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Министерства образования, науки и инновационной политики Новосибирской области 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25.08.2015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9-АК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утверждении состава главной аттестационной комиссии Министерства образования, науки 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инновационной политики Новосибирской области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проведения аттестации в целях установления квалификационных категорий педагогических работников организаций,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осуществляющих образовательную деятельность и находящихся в ведении Новосибирской области, педагогических работников муниципальных и частных организаций, осуществляющих образовательную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деятельность на территории Новосибирской области»</a:t>
            </a:r>
          </a:p>
          <a:p>
            <a:pPr marL="0" indent="1778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177800" algn="l"/>
              </a:tabLst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78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177800" algn="l"/>
              </a:tabLs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НСО 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23.12.2015 № 3905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педагогических работников организаций,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деятельность и находящихся в ведении Новосибирской области, педагогических работников муниципальных и частных организаций, осуществляющих образовательную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деятельность».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650" y="260350"/>
            <a:ext cx="7467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аттестации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179388" y="1916113"/>
            <a:ext cx="8229600" cy="3389312"/>
          </a:xfrm>
        </p:spPr>
        <p:txBody>
          <a:bodyPr>
            <a:normAutofit fontScale="92500" lnSpcReduction="10000"/>
          </a:bodyPr>
          <a:lstStyle/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Аттестация проводится в целях </a:t>
            </a:r>
          </a:p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подтверждения соответствия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педагогических работников занимаемым ими должностям на основе оценки их профессиональной деятельности и</a:t>
            </a:r>
          </a:p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желанию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педагогических работников в целях установления квалификационной категории 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первой или высшей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2800" dirty="0"/>
          </a:p>
        </p:txBody>
      </p:sp>
      <p:sp>
        <p:nvSpPr>
          <p:cNvPr id="15364" name="Прямоугольник 3"/>
          <p:cNvSpPr>
            <a:spLocks noChangeArrowheads="1"/>
          </p:cNvSpPr>
          <p:nvPr/>
        </p:nvSpPr>
        <p:spPr bwMode="auto">
          <a:xfrm>
            <a:off x="900113" y="5373688"/>
            <a:ext cx="676751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(Приказ Министерства образования и науки Российской Федерации от 07.04.2014 года № 276 «Об утверждении Порядка проведения аттестации педагогических работников организаций, осуществляющих образовательную деятельность»)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задачами аттестации являются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23850" y="1700213"/>
            <a:ext cx="8229600" cy="3748087"/>
          </a:xfrm>
        </p:spPr>
        <p:txBody>
          <a:bodyPr>
            <a:noAutofit/>
          </a:bodyPr>
          <a:lstStyle/>
          <a:p>
            <a:pPr marL="0" indent="447675" algn="just" defTabSz="18097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180975" algn="l"/>
              </a:tabLs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стимулирование целенаправленного,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непрерывного повышения уровня квалификации педагогических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работников, их методологической культуры,   профессионального и личностного роста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447675" algn="just" defTabSz="18097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180975" algn="l"/>
              </a:tabLs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необходимости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повышения квалификации педагогических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работников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447675" algn="just" defTabSz="18097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180975" algn="l"/>
              </a:tabLst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и качества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педагогической деятельности;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 defTabSz="18097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180975" algn="l"/>
                <a:tab pos="447675" algn="l"/>
              </a:tabLs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выявление перспектив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использования потенциальных возможностей педагогических работников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447675" algn="just" defTabSz="18097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180975" algn="l"/>
                <a:tab pos="447675" algn="l"/>
              </a:tabLs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учет требований ФГОС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кадровым условиям реализации образовательных программ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формировании кадрового состава образовательных организаций; </a:t>
            </a:r>
          </a:p>
          <a:p>
            <a:pPr marL="0" indent="447675" algn="just" defTabSz="18097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180975" algn="l"/>
                <a:tab pos="447675" algn="l"/>
              </a:tabLs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беспечение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дифференциации размеров оплаты труда педагогических работников с учетом установленной квалификационной категории и объема их преподавательской (педагогической) работы.</a:t>
            </a:r>
          </a:p>
        </p:txBody>
      </p:sp>
      <p:sp>
        <p:nvSpPr>
          <p:cNvPr id="16388" name="Прямоугольник 3"/>
          <p:cNvSpPr>
            <a:spLocks noChangeArrowheads="1"/>
          </p:cNvSpPr>
          <p:nvPr/>
        </p:nvSpPr>
        <p:spPr bwMode="auto">
          <a:xfrm>
            <a:off x="254000" y="5805488"/>
            <a:ext cx="777716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(Приказ Министерства образования и науки Российской Федерации от 07.04.2014 года № 276 «Об утверждении Порядка проведения аттестации педагогических работников организаций, осуществляющих образовательную деятельность»)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4175</TotalTime>
  <Words>4014</Words>
  <Application>Microsoft Office PowerPoint</Application>
  <PresentationFormat>Экран (4:3)</PresentationFormat>
  <Paragraphs>503</Paragraphs>
  <Slides>45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6" baseType="lpstr">
      <vt:lpstr>Arial</vt:lpstr>
      <vt:lpstr>Calibri</vt:lpstr>
      <vt:lpstr>Century Schoolbook</vt:lpstr>
      <vt:lpstr>Corbel</vt:lpstr>
      <vt:lpstr>Courier New</vt:lpstr>
      <vt:lpstr>Gill Sans MT</vt:lpstr>
      <vt:lpstr>MS Mincho</vt:lpstr>
      <vt:lpstr>Times New Roman</vt:lpstr>
      <vt:lpstr>Wingdings</vt:lpstr>
      <vt:lpstr>Wingdings 2</vt:lpstr>
      <vt:lpstr>Эркер</vt:lpstr>
      <vt:lpstr>Аттестация педагогических в условиях модернизации образования</vt:lpstr>
      <vt:lpstr>Аттестация педагогических работников</vt:lpstr>
      <vt:lpstr>                               </vt:lpstr>
      <vt:lpstr>Документы Министерства образования и науки РФ и Министерства здравоохранения и социального развития РФ </vt:lpstr>
      <vt:lpstr>Презентация PowerPoint</vt:lpstr>
      <vt:lpstr>  Документы Министерства образования, науки и инновационной политики НСО   </vt:lpstr>
      <vt:lpstr>Презентация PowerPoint</vt:lpstr>
      <vt:lpstr>Цель аттестации</vt:lpstr>
      <vt:lpstr>Основными задачами аттестации являются</vt:lpstr>
      <vt:lpstr>Основными принципами аттестации являются </vt:lpstr>
      <vt:lpstr>Аттестоваться на квалификационные категории могут педагогические работники, находящиеся на следующих должностях:</vt:lpstr>
      <vt:lpstr>Аттестация в целях установления квалификационной категории (первой или высшей)</vt:lpstr>
      <vt:lpstr>Презентация PowerPoint</vt:lpstr>
      <vt:lpstr>Процесс предоставления государственной услуги      </vt:lpstr>
      <vt:lpstr> </vt:lpstr>
      <vt:lpstr>График проведения заседаний ГАК на 2017 год</vt:lpstr>
      <vt:lpstr>Процесс предоставления государственной услуги предусматривает проведение следующих административных процедур:</vt:lpstr>
      <vt:lpstr>Критерии принятия решений ГАК по установлению педагогическим работникам  квалификационных категорий</vt:lpstr>
      <vt:lpstr>Презентация PowerPoint</vt:lpstr>
      <vt:lpstr>Аттестация педагогических работников по решению ГАК может быть проведена без представления ими самоанализа, профессионального проекта или портфолио, но при наличии всех других документов и материалов. Такое право имеют:</vt:lpstr>
      <vt:lpstr>Презентация PowerPoint</vt:lpstr>
      <vt:lpstr>Требования к заполнению заявления </vt:lpstr>
      <vt:lpstr>Перечень документов для оказания государственной услуги</vt:lpstr>
      <vt:lpstr>Заявление</vt:lpstr>
      <vt:lpstr>Экспертное заключение на соответствие уровня профессиональной деятельности педагогического работника</vt:lpstr>
      <vt:lpstr>Аттестация в целях подтверждения соответствия занимаемой должности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Аттестация руководящих работников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Перечень документов на аттестацию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Аттестация педагогических и руководящих работников в условиях модернизации образования</dc:title>
  <dc:creator>Mmasina</dc:creator>
  <cp:lastModifiedBy>TC</cp:lastModifiedBy>
  <cp:revision>295</cp:revision>
  <cp:lastPrinted>2013-11-20T05:47:11Z</cp:lastPrinted>
  <dcterms:created xsi:type="dcterms:W3CDTF">2012-02-27T03:46:19Z</dcterms:created>
  <dcterms:modified xsi:type="dcterms:W3CDTF">2017-01-10T03:16:22Z</dcterms:modified>
</cp:coreProperties>
</file>