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74" r:id="rId8"/>
    <p:sldId id="275" r:id="rId9"/>
    <p:sldId id="263" r:id="rId10"/>
    <p:sldId id="264" r:id="rId11"/>
    <p:sldId id="278" r:id="rId12"/>
    <p:sldId id="266" r:id="rId13"/>
    <p:sldId id="267" r:id="rId14"/>
    <p:sldId id="268" r:id="rId15"/>
    <p:sldId id="269" r:id="rId16"/>
    <p:sldId id="276" r:id="rId17"/>
    <p:sldId id="277" r:id="rId18"/>
    <p:sldId id="270" r:id="rId19"/>
    <p:sldId id="279" r:id="rId20"/>
    <p:sldId id="273" r:id="rId21"/>
    <p:sldId id="271" r:id="rId22"/>
    <p:sldId id="272" r:id="rId2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8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743336-A985-4E95-B287-C34237DE7719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22A51-752D-4861-A29F-F630A4EC9C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975EA-4DE8-4F62-9307-40B9CFDBAD63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E42D87-67D6-4BD7-B27A-B12F8DD1BF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B1873-2C72-437D-9014-BED93502C63D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E2CFB8-C04C-43BB-9AA9-737B1365C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343A74-F4B2-4C3E-85A6-0F4E325E3A51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77BA48-FCE0-48BD-88CE-3AD543E1D0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CFD642-84C5-43FA-B23E-F3F2C57F21F5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0103F1-3990-486E-B762-87C422A00B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31FC7-8A6F-4543-9251-7B66C7013AE2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85945D-996E-4170-936C-3C47C8AD97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E562A6-C64B-4E36-83B3-C7A58B6B8B19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F15DDF-BFFD-4B40-9C11-40444A3E6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17259-E6A0-4197-8A21-1BA8D3F13306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6B76E-4F0D-438E-AE17-7DD7C3164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50AF32-A662-4883-AAAA-F4D51E2C31E0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48B3-4EC8-4103-A074-6E15056826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F615D4-8CD4-4994-9002-823190C7CD9D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F97C9-738C-443A-9679-11E65991D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CC073F-5D5D-4016-AC4B-94B1A1A12303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6B22CE-5A5A-4B2E-8571-F073A4816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36247F6-CCEB-45EE-BA44-542BB2E18462}" type="datetimeFigureOut">
              <a:rPr lang="ru-RU"/>
              <a:pPr>
                <a:defRPr/>
              </a:pPr>
              <a:t>03.09.2013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8D298F9-B80B-48CC-9C00-888997CA8F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FF0000"/>
                </a:solidFill>
              </a:rPr>
              <a:t>От ФГТ к ФГОС дошкольного образования</a:t>
            </a:r>
          </a:p>
        </p:txBody>
      </p:sp>
      <p:sp>
        <p:nvSpPr>
          <p:cNvPr id="13314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 eaLnBrk="1" hangingPunct="1"/>
            <a:r>
              <a:rPr lang="ru-RU" sz="2000" b="1" smtClean="0">
                <a:solidFill>
                  <a:schemeClr val="tx1"/>
                </a:solidFill>
              </a:rPr>
              <a:t>Федина Нина Владимировна, к.пед.н., член ЭС по дошкольному образованию Государственной Думы РФ, проректор по научной работе ГОУ ВПО «ЕГУ им. И.А.Бунина»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ое!</a:t>
            </a:r>
            <a:endParaRPr lang="ru-RU" sz="3200" dirty="0" smtClean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000" b="1" dirty="0" smtClean="0"/>
              <a:t>	4</a:t>
            </a:r>
            <a:r>
              <a:rPr lang="ru-RU" sz="2000" b="1" dirty="0" smtClean="0"/>
              <a:t>) результаты освоения ООПДО понимаются только как целевые ориентиры для всех участников образовательных отношений. Целевые ориентиры не подлежат непосредственной оценке, в том числе, в виде педагогической диагностики (мониторинга), и не являются основанием для их формального сравнения с реальными достижениями детей. </a:t>
            </a:r>
            <a:endParaRPr lang="ru-RU" sz="2000" b="1" dirty="0" smtClean="0"/>
          </a:p>
          <a:p>
            <a:pPr eaLnBrk="1" hangingPunct="1">
              <a:buNone/>
            </a:pPr>
            <a:r>
              <a:rPr lang="ru-RU" sz="2000" b="1" dirty="0" smtClean="0"/>
              <a:t>	</a:t>
            </a:r>
            <a:r>
              <a:rPr lang="ru-RU" sz="2000" b="1" dirty="0" smtClean="0"/>
              <a:t>«</a:t>
            </a:r>
            <a:r>
              <a:rPr lang="ru-RU" sz="1600" b="1" dirty="0" smtClean="0"/>
              <a:t>Целевые </a:t>
            </a:r>
            <a:r>
              <a:rPr lang="ru-RU" sz="1600" b="1" dirty="0" smtClean="0"/>
              <a:t>ориентиры не могут служить непосредственным основанием при решении управленческих задач, включая:</a:t>
            </a:r>
          </a:p>
          <a:p>
            <a:pPr eaLnBrk="1" hangingPunct="1">
              <a:buNone/>
            </a:pPr>
            <a:r>
              <a:rPr lang="ru-RU" sz="1600" b="1" dirty="0" smtClean="0"/>
              <a:t>	●</a:t>
            </a:r>
            <a:r>
              <a:rPr lang="ru-RU" sz="1600" b="1" dirty="0" smtClean="0"/>
              <a:t> аттестацию педагогических кадров;</a:t>
            </a:r>
          </a:p>
          <a:p>
            <a:pPr eaLnBrk="1" hangingPunct="1">
              <a:buNone/>
            </a:pPr>
            <a:r>
              <a:rPr lang="ru-RU" sz="1600" b="1" dirty="0" smtClean="0"/>
              <a:t>	●</a:t>
            </a:r>
            <a:r>
              <a:rPr lang="ru-RU" sz="1600" b="1" dirty="0" smtClean="0"/>
              <a:t> оценку качества образования; </a:t>
            </a:r>
          </a:p>
          <a:p>
            <a:pPr eaLnBrk="1" hangingPunct="1">
              <a:buNone/>
            </a:pPr>
            <a:r>
              <a:rPr lang="ru-RU" sz="1600" b="1" dirty="0" smtClean="0"/>
              <a:t>	●</a:t>
            </a:r>
            <a:r>
              <a:rPr lang="ru-RU" sz="1600" b="1" dirty="0" smtClean="0"/>
              <a:t> оценку как итогового, так и промежуточного уровня развития воспитанников, в том числе в рамках мониторинга (в том числе в форме тестирования, с использованием методов, основанных на наблюдении, или иных методов измерения результативности детей);</a:t>
            </a:r>
          </a:p>
          <a:p>
            <a:pPr eaLnBrk="1" hangingPunct="1">
              <a:buNone/>
            </a:pPr>
            <a:r>
              <a:rPr lang="ru-RU" sz="1600" b="1" dirty="0" smtClean="0"/>
              <a:t>	●</a:t>
            </a:r>
            <a:r>
              <a:rPr lang="ru-RU" sz="1600" b="1" dirty="0" smtClean="0"/>
              <a:t> оценку выполнения муниципального (государственного) задания посредством их включения в показатели качества выполнения задания;</a:t>
            </a:r>
          </a:p>
          <a:p>
            <a:pPr eaLnBrk="1" hangingPunct="1">
              <a:buNone/>
            </a:pPr>
            <a:r>
              <a:rPr lang="ru-RU" sz="1600" b="1" dirty="0" smtClean="0"/>
              <a:t>	●</a:t>
            </a:r>
            <a:r>
              <a:rPr lang="ru-RU" sz="1600" b="1" dirty="0" smtClean="0"/>
              <a:t> распределение стимулирующего фонда оплаты труда работников </a:t>
            </a:r>
            <a:r>
              <a:rPr lang="ru-RU" sz="1600" b="1" dirty="0" smtClean="0"/>
              <a:t>Организации».</a:t>
            </a:r>
            <a:endParaRPr lang="ru-RU" sz="1600" b="1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ое!</a:t>
            </a:r>
            <a:endParaRPr lang="ru-RU" sz="3200" dirty="0" smtClean="0"/>
          </a:p>
        </p:txBody>
      </p:sp>
      <p:sp>
        <p:nvSpPr>
          <p:cNvPr id="2355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000" dirty="0" smtClean="0"/>
              <a:t>	</a:t>
            </a:r>
            <a:r>
              <a:rPr lang="ru-RU" sz="2000" b="1" dirty="0" smtClean="0"/>
              <a:t>5</a:t>
            </a:r>
            <a:r>
              <a:rPr lang="ru-RU" sz="2000" b="1" dirty="0" smtClean="0"/>
              <a:t>) ООПДО реализуется в течение всего времени пребывания воспитанников в </a:t>
            </a:r>
            <a:r>
              <a:rPr lang="ru-RU" sz="2000" b="1" dirty="0" smtClean="0"/>
              <a:t>Организации.</a:t>
            </a:r>
          </a:p>
          <a:p>
            <a:pPr eaLnBrk="1" hangingPunct="1">
              <a:buNone/>
            </a:pPr>
            <a:r>
              <a:rPr lang="ru-RU" sz="2000" b="1" dirty="0" smtClean="0"/>
              <a:t>	6</a:t>
            </a:r>
            <a:r>
              <a:rPr lang="ru-RU" sz="2000" b="1" dirty="0" smtClean="0"/>
              <a:t>) Ключевое место занимают требования к условиям реализации ООПДО</a:t>
            </a:r>
            <a:r>
              <a:rPr lang="ru-RU" sz="2000" b="1" dirty="0" smtClean="0"/>
              <a:t>.</a:t>
            </a:r>
          </a:p>
          <a:p>
            <a:pPr eaLnBrk="1" hangingPunct="1">
              <a:buNone/>
            </a:pPr>
            <a:r>
              <a:rPr lang="ru-RU" sz="2000" b="1" dirty="0" smtClean="0"/>
              <a:t>	7</a:t>
            </a:r>
            <a:r>
              <a:rPr lang="ru-RU" sz="2000" b="1" dirty="0" smtClean="0"/>
              <a:t>) Образовательные области представляют собой направления развития ребенка: </a:t>
            </a:r>
          </a:p>
          <a:p>
            <a:pPr eaLnBrk="1" hangingPunct="1">
              <a:buNone/>
            </a:pPr>
            <a:r>
              <a:rPr lang="ru-RU" sz="2000" b="1" dirty="0" smtClean="0"/>
              <a:t>	●</a:t>
            </a:r>
            <a:r>
              <a:rPr lang="ru-RU" sz="2000" b="1" dirty="0" smtClean="0"/>
              <a:t> </a:t>
            </a:r>
            <a:r>
              <a:rPr lang="ru-RU" sz="2000" b="1" dirty="0" err="1" smtClean="0"/>
              <a:t>социально‑коммуникативное</a:t>
            </a:r>
            <a:r>
              <a:rPr lang="ru-RU" sz="2000" b="1" dirty="0" smtClean="0"/>
              <a:t> развитие;</a:t>
            </a:r>
          </a:p>
          <a:p>
            <a:pPr eaLnBrk="1" hangingPunct="1">
              <a:buNone/>
            </a:pPr>
            <a:r>
              <a:rPr lang="ru-RU" sz="2000" b="1" dirty="0" smtClean="0"/>
              <a:t>	●</a:t>
            </a:r>
            <a:r>
              <a:rPr lang="ru-RU" sz="2000" b="1" dirty="0" smtClean="0"/>
              <a:t> познавательное развитие;</a:t>
            </a:r>
          </a:p>
          <a:p>
            <a:pPr eaLnBrk="1" hangingPunct="1">
              <a:buNone/>
            </a:pPr>
            <a:r>
              <a:rPr lang="ru-RU" sz="2000" b="1" dirty="0" smtClean="0"/>
              <a:t>	●</a:t>
            </a:r>
            <a:r>
              <a:rPr lang="ru-RU" sz="2000" b="1" dirty="0" smtClean="0"/>
              <a:t> речевое развитие;</a:t>
            </a:r>
          </a:p>
          <a:p>
            <a:pPr eaLnBrk="1" hangingPunct="1">
              <a:buNone/>
            </a:pPr>
            <a:r>
              <a:rPr lang="ru-RU" sz="2000" b="1" dirty="0" smtClean="0"/>
              <a:t>	●</a:t>
            </a:r>
            <a:r>
              <a:rPr lang="ru-RU" sz="2000" b="1" dirty="0" smtClean="0"/>
              <a:t> </a:t>
            </a:r>
            <a:r>
              <a:rPr lang="ru-RU" sz="2000" b="1" dirty="0" err="1" smtClean="0"/>
              <a:t>художественно‑эстетическое</a:t>
            </a:r>
            <a:r>
              <a:rPr lang="ru-RU" sz="2000" b="1" dirty="0" smtClean="0"/>
              <a:t> развитие;</a:t>
            </a:r>
          </a:p>
          <a:p>
            <a:pPr eaLnBrk="1" hangingPunct="1">
              <a:buNone/>
            </a:pPr>
            <a:r>
              <a:rPr lang="ru-RU" sz="2000" b="1" dirty="0" smtClean="0"/>
              <a:t>	●</a:t>
            </a:r>
            <a:r>
              <a:rPr lang="ru-RU" sz="2000" b="1" dirty="0" smtClean="0"/>
              <a:t> физическое развитие. </a:t>
            </a:r>
          </a:p>
          <a:p>
            <a:pPr eaLnBrk="1" hangingPunct="1">
              <a:buNone/>
            </a:pPr>
            <a:endParaRPr lang="ru-RU" sz="2000" b="1" dirty="0" smtClean="0"/>
          </a:p>
          <a:p>
            <a:pPr eaLnBrk="1" hangingPunct="1"/>
            <a:endParaRPr lang="ru-RU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ое!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8</a:t>
            </a:r>
            <a:r>
              <a:rPr lang="ru-RU" sz="2800" b="1" dirty="0" smtClean="0"/>
              <a:t>) </a:t>
            </a:r>
            <a:r>
              <a:rPr lang="ru-RU" sz="2800" b="1" dirty="0" smtClean="0"/>
              <a:t>Образовательная </a:t>
            </a:r>
            <a:r>
              <a:rPr lang="ru-RU" sz="2800" b="1" dirty="0" smtClean="0"/>
              <a:t>среда </a:t>
            </a:r>
            <a:r>
              <a:rPr lang="ru-RU" sz="2800" b="1" dirty="0"/>
              <a:t>для ребёнка дошкольного </a:t>
            </a:r>
            <a:r>
              <a:rPr lang="ru-RU" sz="2800" b="1" dirty="0" smtClean="0"/>
              <a:t>возраста включает следующие компоненты:</a:t>
            </a:r>
            <a:endParaRPr lang="ru-RU" sz="2800" b="1" dirty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●</a:t>
            </a:r>
            <a:r>
              <a:rPr lang="ru-RU" sz="2800" b="1" dirty="0"/>
              <a:t> предметно-пространственная развивающая образовательная среда;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●</a:t>
            </a:r>
            <a:r>
              <a:rPr lang="ru-RU" sz="2800" b="1" dirty="0"/>
              <a:t> характер взаимодействия со взрослыми;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●</a:t>
            </a:r>
            <a:r>
              <a:rPr lang="ru-RU" sz="2800" b="1" dirty="0"/>
              <a:t> характер взаимодействия с другими детьми;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●</a:t>
            </a:r>
            <a:r>
              <a:rPr lang="ru-RU" sz="2800" b="1" dirty="0"/>
              <a:t> система отношений ребёнка к миру, к другим людям, к себе самому.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ое!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9</a:t>
            </a:r>
            <a:r>
              <a:rPr lang="ru-RU" sz="2400" b="1" dirty="0" smtClean="0"/>
              <a:t>)</a:t>
            </a:r>
            <a:r>
              <a:rPr lang="ru-RU" sz="2400" b="1" dirty="0"/>
              <a:t> Объём обязательной части Программы рекомендуется составлять в следующем соотношении: не менее 60% от её общего объёма; в части, формируемой участниками образовательных отношений, – не более 40</a:t>
            </a:r>
            <a:r>
              <a:rPr lang="ru-RU" sz="2400" b="1" dirty="0" smtClean="0"/>
              <a:t>%.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10)Программа </a:t>
            </a:r>
            <a:r>
              <a:rPr lang="ru-RU" sz="2400" b="1" dirty="0"/>
              <a:t>включает три основных раздела:  целевой, содержательный и организационный, в каждом из которых отражается обязательная часть и часть, формируемая участниками образовательных отношений.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ое!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dirty="0" smtClean="0"/>
              <a:t>	11</a:t>
            </a:r>
            <a:r>
              <a:rPr lang="ru-RU" sz="3100" b="1" dirty="0" smtClean="0"/>
              <a:t>) Целевой </a:t>
            </a:r>
            <a:r>
              <a:rPr lang="ru-RU" sz="3100" b="1" dirty="0"/>
              <a:t>раздел включает в себя: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dirty="0" smtClean="0"/>
              <a:t>	●</a:t>
            </a:r>
            <a:r>
              <a:rPr lang="ru-RU" sz="3100" b="1" dirty="0"/>
              <a:t> пояснительную записку;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dirty="0" smtClean="0"/>
              <a:t>	●</a:t>
            </a:r>
            <a:r>
              <a:rPr lang="ru-RU" sz="3100" b="1" dirty="0"/>
              <a:t> планируемые результаты как целевые ориентиры освоения Программы.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dirty="0" smtClean="0"/>
              <a:t>	12</a:t>
            </a:r>
            <a:r>
              <a:rPr lang="ru-RU" sz="3100" b="1" dirty="0" smtClean="0"/>
              <a:t>) </a:t>
            </a:r>
            <a:r>
              <a:rPr lang="ru-RU" sz="3100" b="1" dirty="0"/>
              <a:t> Содержательный раздел Программы должен включать:</a:t>
            </a:r>
            <a:endParaRPr lang="ru-RU" sz="31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dirty="0" smtClean="0"/>
              <a:t>	●</a:t>
            </a:r>
            <a:r>
              <a:rPr lang="ru-RU" sz="3100" b="1" dirty="0"/>
              <a:t> содержание образовательной </a:t>
            </a:r>
            <a:r>
              <a:rPr lang="ru-RU" sz="3100" b="1" dirty="0" smtClean="0"/>
              <a:t>работы;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dirty="0" smtClean="0"/>
              <a:t>	●</a:t>
            </a:r>
            <a:r>
              <a:rPr lang="ru-RU" sz="3100" b="1" dirty="0"/>
              <a:t> описание форм, способов, средств реализации </a:t>
            </a:r>
            <a:r>
              <a:rPr lang="ru-RU" sz="3100" b="1" dirty="0" smtClean="0"/>
              <a:t>программы;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3100" b="1" dirty="0" smtClean="0"/>
              <a:t>	●</a:t>
            </a:r>
            <a:r>
              <a:rPr lang="ru-RU" sz="3100" b="1" dirty="0"/>
              <a:t> содержание работы по коррекции нарушений развития детей в случае, если эта работа </a:t>
            </a:r>
            <a:r>
              <a:rPr lang="ru-RU" sz="3100" b="1" dirty="0" smtClean="0"/>
              <a:t>предусмотрена ООПДО.</a:t>
            </a:r>
            <a:endParaRPr lang="ru-RU" sz="31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ое!</a:t>
            </a:r>
            <a:endParaRPr lang="ru-RU" sz="3200" dirty="0" smtClean="0"/>
          </a:p>
        </p:txBody>
      </p:sp>
      <p:sp>
        <p:nvSpPr>
          <p:cNvPr id="2867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000" b="1" dirty="0" smtClean="0"/>
              <a:t>	13</a:t>
            </a:r>
            <a:r>
              <a:rPr lang="ru-RU" sz="2000" b="1" dirty="0" smtClean="0"/>
              <a:t>)  Дополнительным разделом </a:t>
            </a:r>
            <a:r>
              <a:rPr lang="ru-RU" sz="2000" b="1" dirty="0" smtClean="0"/>
              <a:t>ООПДО является </a:t>
            </a:r>
            <a:r>
              <a:rPr lang="ru-RU" sz="2000" b="1" dirty="0" smtClean="0"/>
              <a:t>текст её краткой презентации. </a:t>
            </a:r>
          </a:p>
          <a:p>
            <a:pPr eaLnBrk="1" hangingPunct="1">
              <a:buNone/>
            </a:pPr>
            <a:r>
              <a:rPr lang="ru-RU" sz="2000" b="1" dirty="0" smtClean="0"/>
              <a:t>	14) «Рекомендуется </a:t>
            </a:r>
            <a:r>
              <a:rPr lang="ru-RU" sz="2000" b="1" dirty="0" smtClean="0"/>
              <a:t>вне зависимости от возраста воспитанников в Организации обеспечивать соотношение иных педагогических работников, </a:t>
            </a:r>
            <a:r>
              <a:rPr lang="ru-RU" sz="2000" b="1" dirty="0" smtClean="0"/>
              <a:t>реализующих Программу, </a:t>
            </a:r>
            <a:r>
              <a:rPr lang="ru-RU" sz="2000" b="1" dirty="0" smtClean="0"/>
              <a:t>в количестве не менее одного работника на каждые 50 </a:t>
            </a:r>
            <a:r>
              <a:rPr lang="ru-RU" sz="2000" b="1" dirty="0" smtClean="0"/>
              <a:t>воспитанников».</a:t>
            </a:r>
            <a:endParaRPr lang="ru-RU" sz="2000" b="1" dirty="0" smtClean="0"/>
          </a:p>
          <a:p>
            <a:pPr eaLnBrk="1" hangingPunct="1">
              <a:buNone/>
            </a:pPr>
            <a:r>
              <a:rPr lang="ru-RU" sz="2000" b="1" dirty="0" smtClean="0"/>
              <a:t>	15) «Каждая </a:t>
            </a:r>
            <a:r>
              <a:rPr lang="ru-RU" sz="2000" b="1" dirty="0" smtClean="0"/>
              <a:t>группа должна непрерывно сопровождаться одним или более младшим воспитателем и (или) помощником </a:t>
            </a:r>
            <a:r>
              <a:rPr lang="ru-RU" sz="2000" b="1" dirty="0" smtClean="0"/>
              <a:t>воспитателя». </a:t>
            </a:r>
            <a:endParaRPr lang="ru-RU" sz="2000" b="1" dirty="0" smtClean="0"/>
          </a:p>
          <a:p>
            <a:pPr eaLnBrk="1" hangingPunct="1">
              <a:buNone/>
            </a:pPr>
            <a:r>
              <a:rPr lang="ru-RU" sz="2000" b="1" dirty="0" smtClean="0"/>
              <a:t>	16) «Рекомендуется </a:t>
            </a:r>
            <a:r>
              <a:rPr lang="ru-RU" sz="2000" b="1" dirty="0" smtClean="0"/>
              <a:t>в общеобразовательных группах обеспечивать соотношение соответствующих педагогических работников, реализующих Программу, в количестве не менее одного работника на трех воспитанников с </a:t>
            </a:r>
            <a:r>
              <a:rPr lang="ru-RU" sz="2000" b="1" dirty="0" smtClean="0"/>
              <a:t>ОВЗ».</a:t>
            </a:r>
            <a:endParaRPr lang="ru-RU" sz="2000" b="1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ое!</a:t>
            </a:r>
            <a:endParaRPr lang="ru-RU" sz="3200" dirty="0" smtClean="0"/>
          </a:p>
        </p:txBody>
      </p:sp>
      <p:sp>
        <p:nvSpPr>
          <p:cNvPr id="2969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None/>
            </a:pPr>
            <a:r>
              <a:rPr lang="ru-RU" sz="2400" b="1" dirty="0" smtClean="0"/>
              <a:t>	17) Реализация </a:t>
            </a:r>
            <a:r>
              <a:rPr lang="ru-RU" sz="2400" b="1" dirty="0" smtClean="0"/>
              <a:t>программы индивидуальным предпринимателем при числе детей в группе не более пяти может осуществляться одним педагогическим работником в группе в течение всего времени пребывания воспитанников (в том числе за счёт привлечения индивидуальным предпринимателем педагогических работников). При числе детей в группе более пяти реализация программы индивидуальным предпринимателем осуществляется в соответствии с требования настоящего Стандарта к Организациям.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ое!</a:t>
            </a:r>
            <a:endParaRPr lang="ru-RU" sz="3200" dirty="0" smtClean="0"/>
          </a:p>
        </p:txBody>
      </p:sp>
      <p:sp>
        <p:nvSpPr>
          <p:cNvPr id="30722" name="Rectangle 3"/>
          <p:cNvSpPr>
            <a:spLocks noGrp="1"/>
          </p:cNvSpPr>
          <p:nvPr>
            <p:ph type="body" idx="1"/>
          </p:nvPr>
        </p:nvSpPr>
        <p:spPr>
          <a:xfrm>
            <a:off x="467544" y="1340768"/>
            <a:ext cx="8229600" cy="4525963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altLang="ko-KR" sz="2000" dirty="0" smtClean="0">
                <a:cs typeface="맑은 고딕"/>
              </a:rPr>
              <a:t>	</a:t>
            </a:r>
            <a:r>
              <a:rPr lang="ru-RU" altLang="ko-KR" sz="2000" b="1" dirty="0" smtClean="0">
                <a:cs typeface="맑은 고딕"/>
              </a:rPr>
              <a:t>18) Финансовое обеспечение включает: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ko-KR" sz="2000" b="1" dirty="0" smtClean="0">
                <a:cs typeface="맑은 고딕"/>
              </a:rPr>
              <a:t> «●</a:t>
            </a:r>
            <a:r>
              <a:rPr lang="ru-RU" altLang="ko-KR" sz="2000" b="1" dirty="0" smtClean="0">
                <a:cs typeface="맑은 고딕"/>
              </a:rPr>
              <a:t> </a:t>
            </a:r>
            <a:r>
              <a:rPr lang="ru-RU" altLang="ko-KR" sz="2000" b="1" dirty="0" smtClean="0">
                <a:cs typeface="맑은 고딕"/>
              </a:rPr>
              <a:t>расходы </a:t>
            </a:r>
            <a:r>
              <a:rPr lang="ru-RU" altLang="ko-KR" sz="2000" b="1" dirty="0" smtClean="0">
                <a:cs typeface="맑은 고딕"/>
              </a:rPr>
              <a:t>на оплату труда работников, реализующих Программу;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ko-KR" sz="2000" b="1" dirty="0" smtClean="0">
                <a:cs typeface="맑은 고딕"/>
              </a:rPr>
              <a:t>● </a:t>
            </a:r>
            <a:r>
              <a:rPr lang="ru-RU" altLang="ko-KR" sz="2000" b="1" dirty="0" smtClean="0">
                <a:cs typeface="맑은 고딕"/>
              </a:rPr>
              <a:t>расходы </a:t>
            </a:r>
            <a:r>
              <a:rPr lang="ru-RU" altLang="ko-KR" sz="2000" b="1" dirty="0" smtClean="0">
                <a:cs typeface="맑은 고딕"/>
              </a:rPr>
              <a:t>на средства обучения, соответствующие материалы, в том числе приобретение учебных изданий в бумажном и электронном виде, дидактических материалов, аудио‑ и </a:t>
            </a:r>
            <a:r>
              <a:rPr lang="ru-RU" altLang="ko-KR" sz="2000" b="1" dirty="0" err="1" smtClean="0">
                <a:cs typeface="맑은 고딕"/>
              </a:rPr>
              <a:t>видео‑материалов</a:t>
            </a:r>
            <a:r>
              <a:rPr lang="ru-RU" altLang="ko-KR" sz="2000" b="1" dirty="0" smtClean="0">
                <a:cs typeface="맑은 고딕"/>
              </a:rPr>
              <a:t>, средств обучения, в том числе, материалов, оборудования, спецодежды, игр и игрушек, электронных образовательных ресурсов, необходимых для организации всех видов образовательной деятельности и создания развивающей предметно-пространственной среды (в том числе специальных для детей с ОВЗ и детей-инвалидов), приобретения обновляемых образовательных ресурсов, в том числе, расходных материалов, подписки на актуализацию электронных ресурсов, пополнение комплекта средств обучения и подписки на техническое сопровождение деятельности средств обучения, спортивного, оздоровительного оборудования, инвентаря, оплату услуг связи, в том числе расходов, связанных с подключением к информационной сети Интернет; 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ko-KR" sz="2000" b="1" dirty="0" smtClean="0">
                <a:cs typeface="맑은 고딕"/>
              </a:rPr>
              <a:t>● </a:t>
            </a:r>
            <a:r>
              <a:rPr lang="ru-RU" altLang="ko-KR" sz="2000" b="1" dirty="0" smtClean="0">
                <a:cs typeface="맑은 고딕"/>
              </a:rPr>
              <a:t>расходы, связанные </a:t>
            </a:r>
            <a:r>
              <a:rPr lang="ru-RU" altLang="ko-KR" sz="2000" b="1" dirty="0" smtClean="0">
                <a:cs typeface="맑은 고딕"/>
              </a:rPr>
              <a:t>с дополнительным профессиональным образованием педагогических работников по профилю их деятельности;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altLang="ko-KR" sz="2000" b="1" dirty="0" smtClean="0">
                <a:cs typeface="맑은 고딕"/>
              </a:rPr>
              <a:t>● </a:t>
            </a:r>
            <a:r>
              <a:rPr lang="ru-RU" altLang="ko-KR" sz="2000" b="1" dirty="0" smtClean="0">
                <a:cs typeface="맑은 고딕"/>
              </a:rPr>
              <a:t>иные расходы, </a:t>
            </a:r>
            <a:r>
              <a:rPr lang="ru-RU" altLang="ko-KR" sz="2000" b="1" dirty="0" smtClean="0">
                <a:cs typeface="맑은 고딕"/>
              </a:rPr>
              <a:t>связанных с реализацией </a:t>
            </a:r>
            <a:r>
              <a:rPr lang="ru-RU" altLang="ko-KR" sz="2000" b="1" dirty="0" smtClean="0">
                <a:cs typeface="맑은 고딕"/>
              </a:rPr>
              <a:t>Программы».</a:t>
            </a:r>
            <a:endParaRPr lang="ru-RU" sz="2000" b="1" dirty="0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Недостатки ФГОС</a:t>
            </a:r>
          </a:p>
        </p:txBody>
      </p:sp>
      <p:sp>
        <p:nvSpPr>
          <p:cNvPr id="3174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800" dirty="0" smtClean="0"/>
              <a:t>	</a:t>
            </a:r>
            <a:r>
              <a:rPr lang="ru-RU" sz="2400" b="1" dirty="0" smtClean="0"/>
              <a:t>1) Декларативность ряда положений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/>
              <a:t>	</a:t>
            </a:r>
            <a:endParaRPr lang="ru-RU" sz="2400" b="1" dirty="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/>
              <a:t>	</a:t>
            </a:r>
            <a:r>
              <a:rPr lang="ru-RU" sz="2400" b="1" dirty="0" smtClean="0"/>
              <a:t>Пример</a:t>
            </a:r>
            <a:r>
              <a:rPr lang="ru-RU" sz="2400" b="1" dirty="0" smtClean="0"/>
              <a:t>: </a:t>
            </a:r>
            <a:endParaRPr lang="ru-RU" sz="2400" b="1" dirty="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/>
              <a:t>	</a:t>
            </a:r>
            <a:r>
              <a:rPr lang="ru-RU" sz="2400" b="1" dirty="0" smtClean="0"/>
              <a:t>«</a:t>
            </a:r>
            <a:r>
              <a:rPr lang="ru-RU" sz="2400" b="1" dirty="0" smtClean="0"/>
              <a:t>Деятельность педагогических работников в Организации (группе) должна исключать перегрузки, влияющие на надлежащее исполнение ими их профессиональных обязанностей, тем самым снижающие необходимое индивидуальное внимание к воспитанникам и способные негативно отразиться на благополучии и развитии детей»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/>
              <a:t>	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endParaRPr lang="ru-RU" sz="2000" dirty="0" smtClean="0"/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000" dirty="0" smtClean="0"/>
              <a:t>	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Недостатки ФГОС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4525963"/>
          </a:xfrm>
        </p:spPr>
        <p:txBody>
          <a:bodyPr/>
          <a:lstStyle/>
          <a:p>
            <a:pPr marL="514350" indent="-51435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2</a:t>
            </a:r>
            <a:r>
              <a:rPr lang="ru-RU" sz="2400" b="1" dirty="0" smtClean="0"/>
              <a:t>) Терминологический «хаос»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Пример:</a:t>
            </a:r>
          </a:p>
          <a:p>
            <a:pPr marL="514350" indent="-514350" eaLnBrk="1" hangingPunct="1">
              <a:lnSpc>
                <a:spcPct val="80000"/>
              </a:lnSpc>
              <a:buFontTx/>
              <a:buChar char="-"/>
            </a:pPr>
            <a:r>
              <a:rPr lang="ru-RU" sz="2400" b="1" dirty="0" smtClean="0"/>
              <a:t>виды деятельности детей: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«игровая, исследовательская, проектная, познавательная </a:t>
            </a:r>
            <a:r>
              <a:rPr lang="ru-RU" sz="2400" b="1" dirty="0" smtClean="0"/>
              <a:t>и т.д.»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«изобразительная, конструктивно-модельная, музыкальная  </a:t>
            </a:r>
            <a:r>
              <a:rPr lang="ru-RU" sz="2400" b="1" dirty="0" smtClean="0"/>
              <a:t>и др.»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ru-RU" sz="2400" dirty="0" smtClean="0"/>
              <a:t>	</a:t>
            </a:r>
            <a:r>
              <a:rPr lang="ru-RU" sz="2400" b="1" dirty="0" smtClean="0"/>
              <a:t>«игровая, познавательная, исследовательская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творческая </a:t>
            </a:r>
            <a:r>
              <a:rPr lang="ru-RU" sz="2400" b="1" dirty="0" smtClean="0"/>
              <a:t>активность</a:t>
            </a:r>
            <a:r>
              <a:rPr lang="ru-RU" sz="2400" b="1" dirty="0" smtClean="0"/>
              <a:t>»</a:t>
            </a:r>
            <a:r>
              <a:rPr lang="ru-RU" sz="2400" b="1" dirty="0" smtClean="0"/>
              <a:t> </a:t>
            </a:r>
            <a:endParaRPr lang="ru-RU" sz="2400" b="1" dirty="0" smtClean="0"/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</a:t>
            </a:r>
            <a:r>
              <a:rPr lang="ru-RU" sz="2400" b="1" dirty="0" smtClean="0"/>
              <a:t>«игровая, двигательная, познавательная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исследовательская </a:t>
            </a:r>
            <a:r>
              <a:rPr lang="ru-RU" sz="2400" b="1" dirty="0" smtClean="0"/>
              <a:t>активность» </a:t>
            </a:r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«игра, общение, конструирование» </a:t>
            </a:r>
            <a:endParaRPr lang="ru-RU" sz="2400" b="1" dirty="0" smtClean="0"/>
          </a:p>
          <a:p>
            <a:pPr marL="514350" indent="-51435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</a:t>
            </a:r>
            <a:r>
              <a:rPr lang="ru-RU" sz="2400" b="1" dirty="0" smtClean="0"/>
              <a:t>«совместная </a:t>
            </a:r>
            <a:r>
              <a:rPr lang="ru-RU" sz="2400" b="1" dirty="0" smtClean="0"/>
              <a:t>деятельность взрослых и </a:t>
            </a:r>
            <a:r>
              <a:rPr lang="ru-RU" sz="2400" b="1" dirty="0" smtClean="0"/>
              <a:t>детей» </a:t>
            </a:r>
            <a:r>
              <a:rPr lang="ru-RU" sz="2400" b="1" dirty="0" smtClean="0"/>
              <a:t>и </a:t>
            </a:r>
            <a:r>
              <a:rPr lang="ru-RU" sz="2400" b="1" dirty="0" smtClean="0"/>
              <a:t>«совместно </a:t>
            </a:r>
            <a:r>
              <a:rPr lang="ru-RU" sz="2400" b="1" dirty="0" smtClean="0"/>
              <a:t>распределенная </a:t>
            </a:r>
            <a:r>
              <a:rPr lang="ru-RU" sz="2400" b="1" dirty="0" smtClean="0"/>
              <a:t>деятельность»</a:t>
            </a:r>
            <a:endParaRPr lang="ru-RU" sz="2400" b="1" dirty="0" smtClean="0"/>
          </a:p>
          <a:p>
            <a:pPr marL="514350" indent="-514350" eaLnBrk="1" hangingPunct="1">
              <a:lnSpc>
                <a:spcPct val="80000"/>
              </a:lnSpc>
              <a:buNone/>
            </a:pPr>
            <a:endParaRPr lang="ru-RU" sz="2400" dirty="0" smtClean="0"/>
          </a:p>
          <a:p>
            <a:endParaRPr lang="ru-RU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Структура проекта</a:t>
            </a:r>
          </a:p>
        </p:txBody>
      </p:sp>
      <p:sp>
        <p:nvSpPr>
          <p:cNvPr id="1433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b="1" smtClean="0"/>
              <a:t>	</a:t>
            </a:r>
            <a:r>
              <a:rPr lang="en-US" sz="2400" b="1" smtClean="0"/>
              <a:t>I. ОСНОВНЫЕ ПОНЯТИЯ, ИСПОЛЬЗУЕМЫЕ В СТАНДАРТЕ	</a:t>
            </a:r>
            <a:endParaRPr lang="ru-RU" sz="2400" b="1" smtClean="0"/>
          </a:p>
          <a:p>
            <a:pPr eaLnBrk="1" hangingPunct="1">
              <a:buFont typeface="Arial" charset="0"/>
              <a:buNone/>
            </a:pPr>
            <a:r>
              <a:rPr lang="ru-RU" sz="2400" b="1" smtClean="0"/>
              <a:t>	</a:t>
            </a:r>
            <a:r>
              <a:rPr lang="en-US" sz="2400" b="1" smtClean="0"/>
              <a:t>II. ОБЩИЕ ПОЛОЖЕНИЯ	</a:t>
            </a:r>
            <a:endParaRPr lang="ru-RU" sz="2400" b="1" smtClean="0"/>
          </a:p>
          <a:p>
            <a:pPr eaLnBrk="1" hangingPunct="1">
              <a:buFont typeface="Arial" charset="0"/>
              <a:buNone/>
            </a:pPr>
            <a:endParaRPr lang="ru-RU" sz="2400" b="1" smtClean="0"/>
          </a:p>
          <a:p>
            <a:pPr eaLnBrk="1" hangingPunct="1">
              <a:buFont typeface="Arial" charset="0"/>
              <a:buNone/>
            </a:pPr>
            <a:r>
              <a:rPr lang="ru-RU" sz="2400" b="1" smtClean="0"/>
              <a:t>	</a:t>
            </a:r>
            <a:r>
              <a:rPr lang="en-US" sz="2400" b="1" smtClean="0"/>
              <a:t>III. ТРЕБОВАНИЯ К СТРУКТУРЕ ОСНОВНОЙ ОБРАЗОВАТЕЛЬНОЙ ПРОГРАММЫ ДОШКОЛЬНОГО ОБРАЗОВАНИЯ	</a:t>
            </a:r>
            <a:endParaRPr lang="ru-RU" sz="2400" b="1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Недостатки ФГОС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b="1" i="1" dirty="0" smtClean="0"/>
              <a:t>	</a:t>
            </a:r>
            <a:r>
              <a:rPr lang="ru-RU" b="1" i="1" dirty="0" smtClean="0">
                <a:solidFill>
                  <a:srgbClr val="FF0000"/>
                </a:solidFill>
              </a:rPr>
              <a:t>«</a:t>
            </a:r>
            <a:r>
              <a:rPr lang="en-US" sz="2800" b="1" dirty="0" smtClean="0">
                <a:solidFill>
                  <a:srgbClr val="FF0000"/>
                </a:solidFill>
              </a:rPr>
              <a:t>ОСНОВНЫЕ </a:t>
            </a:r>
            <a:r>
              <a:rPr lang="en-US" sz="2800" b="1" dirty="0" smtClean="0">
                <a:solidFill>
                  <a:srgbClr val="FF0000"/>
                </a:solidFill>
              </a:rPr>
              <a:t>ПОНЯТИЯ, ИСПОЛЬЗУЕМЫЕ В </a:t>
            </a:r>
            <a:r>
              <a:rPr lang="en-US" sz="2800" b="1" dirty="0" smtClean="0">
                <a:solidFill>
                  <a:srgbClr val="FF0000"/>
                </a:solidFill>
              </a:rPr>
              <a:t>СТАНДАРТЕ</a:t>
            </a:r>
            <a:r>
              <a:rPr lang="ru-RU" sz="2800" b="1" dirty="0" smtClean="0">
                <a:solidFill>
                  <a:srgbClr val="FF0000"/>
                </a:solidFill>
              </a:rPr>
              <a:t>»</a:t>
            </a:r>
            <a:endParaRPr lang="ru-RU" sz="2800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>
                <a:solidFill>
                  <a:srgbClr val="FF0000"/>
                </a:solidFill>
              </a:rPr>
              <a:t>	Комплексная </a:t>
            </a:r>
            <a:r>
              <a:rPr lang="ru-RU" sz="2600" b="1" i="1" dirty="0">
                <a:solidFill>
                  <a:srgbClr val="FF0000"/>
                </a:solidFill>
              </a:rPr>
              <a:t>образовательная программа</a:t>
            </a:r>
            <a:r>
              <a:rPr lang="ru-RU" sz="2600" b="1" dirty="0">
                <a:solidFill>
                  <a:srgbClr val="FF0000"/>
                </a:solidFill>
              </a:rPr>
              <a:t> </a:t>
            </a:r>
            <a:r>
              <a:rPr lang="ru-RU" sz="2600" b="1" dirty="0"/>
              <a:t>– </a:t>
            </a:r>
            <a:r>
              <a:rPr lang="ru-RU" sz="2600" b="1" dirty="0" err="1"/>
              <a:t>программа</a:t>
            </a:r>
            <a:r>
              <a:rPr lang="ru-RU" sz="2600" b="1" dirty="0"/>
              <a:t>, направленная на разностороннее развитие детей дошкольного возраста во всех основных образовательных областях, видах деятельности и/или культурных практиках.</a:t>
            </a:r>
            <a:endParaRPr lang="ru-RU" sz="26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600" b="1" i="1" dirty="0" smtClean="0"/>
              <a:t>	</a:t>
            </a:r>
            <a:r>
              <a:rPr lang="ru-RU" sz="2600" b="1" i="1" dirty="0" smtClean="0">
                <a:solidFill>
                  <a:srgbClr val="FF0000"/>
                </a:solidFill>
              </a:rPr>
              <a:t>Амплификация </a:t>
            </a:r>
            <a:r>
              <a:rPr lang="ru-RU" sz="2600" b="1" i="1" dirty="0">
                <a:solidFill>
                  <a:srgbClr val="FF0000"/>
                </a:solidFill>
              </a:rPr>
              <a:t>развития</a:t>
            </a:r>
            <a:r>
              <a:rPr lang="ru-RU" sz="2600" b="1" dirty="0">
                <a:solidFill>
                  <a:srgbClr val="FF0000"/>
                </a:solidFill>
              </a:rPr>
              <a:t> </a:t>
            </a:r>
            <a:r>
              <a:rPr lang="ru-RU" sz="2600" b="1" dirty="0"/>
              <a:t>‑ максимальное обогащение личностного развития детей на основе широкого развертывания разнообразных видов деятельности, а также общения детей со сверстниками и взрослыми</a:t>
            </a:r>
            <a:r>
              <a:rPr lang="ru-RU" sz="2600" b="1" dirty="0" smtClean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800" b="1" i="1" dirty="0" smtClean="0"/>
              <a:t>	</a:t>
            </a:r>
            <a:r>
              <a:rPr lang="ru-RU" sz="2800" b="1" i="1" dirty="0" smtClean="0">
                <a:solidFill>
                  <a:srgbClr val="FF0000"/>
                </a:solidFill>
              </a:rPr>
              <a:t>Организации</a:t>
            </a:r>
            <a:r>
              <a:rPr lang="ru-RU" sz="2800" b="1" i="1" dirty="0">
                <a:solidFill>
                  <a:srgbClr val="FF0000"/>
                </a:solidFill>
              </a:rPr>
              <a:t>, осуществляющие образовательную деятельность </a:t>
            </a:r>
            <a:r>
              <a:rPr lang="ru-RU" sz="2800" b="1" dirty="0"/>
              <a:t>- организации (государственные и частные), а также индивидуальные предприниматели, осуществляющие на основании лицензии деятельность по реализации образовательных программ.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6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6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Недостатки ФГОС</a:t>
            </a: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i="1" dirty="0" smtClean="0"/>
              <a:t>	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3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 Спорность трактовки  ряда положений ФЗ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Пример: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Раздел «Содержание коррекционной работы» «…оформляется в виде одной или нескольких адаптированных образовательных программ, в которых должен быть рассмотрен механизм адаптации Программы для детей с ОВЗ и детей-инвалидов и осуществления квалифицированной коррекции нарушений их развития»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4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«Психологический язык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»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ФГОС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(культурные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практики, способности, культурные средства деятельности,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культурные способы деятельности,  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совместно распределенная деятельность)</a:t>
            </a:r>
          </a:p>
          <a:p>
            <a:pPr marL="514350" indent="-514350" eaLnBrk="1" hangingPunct="1">
              <a:lnSpc>
                <a:spcPct val="80000"/>
              </a:lnSpc>
              <a:buFont typeface="Arial" charset="0"/>
              <a:buNone/>
            </a:pPr>
            <a:endParaRPr lang="ru-RU" sz="2500" i="1" dirty="0" smtClean="0"/>
          </a:p>
          <a:p>
            <a:pPr marL="514350" indent="-514350" eaLnBrk="1" hangingPunct="1">
              <a:lnSpc>
                <a:spcPct val="80000"/>
              </a:lnSpc>
            </a:pPr>
            <a:endParaRPr lang="ru-RU" sz="2500" dirty="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Недостатки ФГОС</a:t>
            </a:r>
            <a:endParaRPr lang="ru-RU" sz="3200" dirty="0" smtClean="0"/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Arial" charset="0"/>
              <a:buNone/>
            </a:pPr>
            <a:r>
              <a:rPr lang="ru-RU" sz="2000" b="1" dirty="0" smtClean="0"/>
              <a:t>	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5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 «Вперед в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прошлое»!</a:t>
            </a: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Пример: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Педагогическая диагностика.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Font typeface="Arial" charset="0"/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6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) Перегруженность требований к ООПДО 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в части различных описаний.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Пример:	</a:t>
            </a:r>
          </a:p>
          <a:p>
            <a:pPr eaLnBrk="1" hangingPunct="1">
              <a:buNone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	«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Содержание раздела должно предусматривать описание специальных условий образования детей с ОВЗ и детей-инвалидов, в том числе использование специальных образовательных программ и методов, специальных методических пособий и дидактических материалов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».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>
              <a:buNone/>
            </a:pPr>
            <a:r>
              <a:rPr lang="ru-RU" altLang="ko-KR" sz="2000" b="1" dirty="0" smtClean="0">
                <a:latin typeface="Arial" pitchFamily="34" charset="0"/>
                <a:cs typeface="Arial" pitchFamily="34" charset="0"/>
              </a:rPr>
              <a:t>	«Организационный </a:t>
            </a:r>
            <a:r>
              <a:rPr lang="ru-RU" altLang="ko-KR" sz="2000" b="1" dirty="0" smtClean="0">
                <a:latin typeface="Arial" pitchFamily="34" charset="0"/>
                <a:cs typeface="Arial" pitchFamily="34" charset="0"/>
              </a:rPr>
              <a:t>раздел должен содержать описание материально-технического обеспечения программы, обеспеченности методическими материалами и средствами </a:t>
            </a:r>
            <a:r>
              <a:rPr lang="ru-RU" altLang="ko-KR" sz="2000" b="1" dirty="0" smtClean="0">
                <a:latin typeface="Arial" pitchFamily="34" charset="0"/>
                <a:cs typeface="Arial" pitchFamily="34" charset="0"/>
              </a:rPr>
              <a:t>обучения».</a:t>
            </a:r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pPr eaLnBrk="1" hangingPunct="1"/>
            <a:endParaRPr lang="ru-RU" sz="2000" b="1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smtClean="0">
                <a:solidFill>
                  <a:srgbClr val="FF0000"/>
                </a:solidFill>
              </a:rPr>
              <a:t>Структура проекта</a:t>
            </a:r>
            <a:endParaRPr lang="ru-RU" sz="320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dirty="0" smtClean="0"/>
              <a:t>	</a:t>
            </a:r>
            <a:r>
              <a:rPr lang="ru-RU" sz="2400" b="1" dirty="0" smtClean="0"/>
              <a:t>IV</a:t>
            </a:r>
            <a:r>
              <a:rPr lang="ru-RU" sz="2400" b="1" dirty="0"/>
              <a:t>. ТРЕБОВАНИЯ К УСЛОВИЯМ РЕАЛИЗАЦИИ ОСНОВНОЙ ОБРАЗОВАТЕЛЬНОЙ ПРОГРАММЫ ДОШКОЛЬНОГО </a:t>
            </a:r>
            <a:r>
              <a:rPr lang="ru-RU" sz="2400" b="1" dirty="0" smtClean="0"/>
              <a:t>ОБРАЗОВАНИЯ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24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	</a:t>
            </a:r>
            <a:r>
              <a:rPr lang="ru-RU" sz="1700" b="1" dirty="0" smtClean="0"/>
              <a:t>Требования </a:t>
            </a:r>
            <a:r>
              <a:rPr lang="ru-RU" sz="1700" b="1" dirty="0"/>
              <a:t>к психолого-педагогическим условиям реализации основной образовательной программы дошкольного </a:t>
            </a:r>
            <a:r>
              <a:rPr lang="ru-RU" sz="1700" b="1" dirty="0" smtClean="0"/>
              <a:t>образования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b="1" dirty="0" smtClean="0"/>
              <a:t>	Требования </a:t>
            </a:r>
            <a:r>
              <a:rPr lang="ru-RU" sz="1700" b="1" dirty="0"/>
              <a:t>к развивающей предметно-пространственной </a:t>
            </a:r>
            <a:r>
              <a:rPr lang="ru-RU" sz="1700" b="1" dirty="0" smtClean="0"/>
              <a:t>среде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b="1" dirty="0" smtClean="0"/>
              <a:t>	Требования </a:t>
            </a:r>
            <a:r>
              <a:rPr lang="ru-RU" sz="1700" b="1" dirty="0"/>
              <a:t>к кадровым условиям реализации основной образовательной программы дошкольного </a:t>
            </a:r>
            <a:r>
              <a:rPr lang="ru-RU" sz="1700" b="1" dirty="0" smtClean="0"/>
              <a:t>образования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b="1" dirty="0" smtClean="0"/>
              <a:t>	Требования </a:t>
            </a:r>
            <a:r>
              <a:rPr lang="ru-RU" sz="1700" b="1" dirty="0"/>
              <a:t>к материально-техническим условиям реализации основной образовательной программы дошкольного </a:t>
            </a:r>
            <a:r>
              <a:rPr lang="ru-RU" sz="1700" b="1" dirty="0" smtClean="0"/>
              <a:t>образования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1700" b="1" dirty="0" smtClean="0"/>
              <a:t>	Требования </a:t>
            </a:r>
            <a:r>
              <a:rPr lang="ru-RU" sz="1700" b="1" dirty="0"/>
              <a:t>к финансовым условиям реализации основной образовательной программы дошкольного </a:t>
            </a:r>
            <a:r>
              <a:rPr lang="ru-RU" sz="1700" b="1" dirty="0" smtClean="0"/>
              <a:t>образования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ru-RU" sz="17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000" b="1" dirty="0" smtClean="0"/>
              <a:t>	</a:t>
            </a:r>
            <a:r>
              <a:rPr lang="ru-RU" sz="2400" b="1" dirty="0" smtClean="0"/>
              <a:t>V</a:t>
            </a:r>
            <a:r>
              <a:rPr lang="ru-RU" sz="2400" b="1" dirty="0"/>
              <a:t>. ТРЕБОВАНИЯ К РЕЗУЛЬТАТАМ ОСВОЕНИЯ ОСНОВНОЙ ОБРАЗОВАТЕЛЬНОЙ ПРОГРАММЫ ДОШКОЛЬНОГО ОБРАЗОВАНИЯ	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ФГТ </a:t>
            </a:r>
            <a:r>
              <a:rPr lang="ru-RU" sz="3200" b="1" dirty="0" smtClean="0">
                <a:solidFill>
                  <a:srgbClr val="FF0000"/>
                </a:solidFill>
              </a:rPr>
              <a:t>и </a:t>
            </a:r>
            <a:r>
              <a:rPr lang="ru-RU" sz="3200" b="1" dirty="0" smtClean="0">
                <a:solidFill>
                  <a:srgbClr val="FF0000"/>
                </a:solidFill>
              </a:rPr>
              <a:t>ФГОС: линия преемственности 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Общие </a:t>
            </a:r>
            <a:r>
              <a:rPr lang="ru-RU" sz="2400" b="1" dirty="0" smtClean="0"/>
              <a:t>положения: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«поддержки </a:t>
            </a:r>
            <a:r>
              <a:rPr lang="ru-RU" sz="2400" b="1" dirty="0" smtClean="0"/>
              <a:t>специфики и разнообразия детства;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сохранения </a:t>
            </a:r>
            <a:r>
              <a:rPr lang="ru-RU" sz="2400" b="1" dirty="0" smtClean="0"/>
              <a:t>уникальности и </a:t>
            </a:r>
            <a:r>
              <a:rPr lang="ru-RU" sz="2400" b="1" dirty="0" err="1" smtClean="0"/>
              <a:t>самоценности</a:t>
            </a:r>
            <a:r>
              <a:rPr lang="ru-RU" sz="2400" b="1" dirty="0" smtClean="0"/>
              <a:t> дошкольного детства как важного этапа в общем развитии человека;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личностно-развивающий </a:t>
            </a:r>
            <a:r>
              <a:rPr lang="ru-RU" sz="2400" b="1" dirty="0" smtClean="0"/>
              <a:t>и гуманистический характер взаимодействия взрослых и детей;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уважение </a:t>
            </a:r>
            <a:r>
              <a:rPr lang="ru-RU" sz="2400" b="1" dirty="0" smtClean="0"/>
              <a:t>личности ребенка как обязательное требование ко всем взрослым участникам образовательного процесса;</a:t>
            </a:r>
          </a:p>
          <a:p>
            <a:pPr marL="609600" indent="-609600"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осуществление </a:t>
            </a:r>
            <a:r>
              <a:rPr lang="ru-RU" sz="2400" b="1" dirty="0" smtClean="0"/>
              <a:t>образовательного процесса в формах, специфических для детей данной возрастной </a:t>
            </a:r>
            <a:r>
              <a:rPr lang="ru-RU" sz="2400" b="1" dirty="0" smtClean="0"/>
              <a:t>группы»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ФГТ и ФГОС: линия преемственности 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400" dirty="0" smtClean="0"/>
              <a:t>	</a:t>
            </a:r>
            <a:r>
              <a:rPr lang="ru-RU" sz="2400" b="1" dirty="0" smtClean="0"/>
              <a:t>Принципы: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«полноценного </a:t>
            </a:r>
            <a:r>
              <a:rPr lang="ru-RU" sz="2400" b="1" dirty="0"/>
              <a:t>проживания ребёнком всех этапов детства индивидуализации дошкольного образования; 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содействия </a:t>
            </a:r>
            <a:r>
              <a:rPr lang="ru-RU" sz="2400" b="1" dirty="0"/>
              <a:t>и сотрудничества детей и взрослых, признания ребенка полноценным участником (субъектом) образовательных отношений;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поддержки </a:t>
            </a:r>
            <a:r>
              <a:rPr lang="ru-RU" sz="2400" b="1" dirty="0"/>
              <a:t>инициативы детей в различных видах деятельности;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партнерства </a:t>
            </a:r>
            <a:r>
              <a:rPr lang="ru-RU" sz="2400" b="1" dirty="0"/>
              <a:t>с семьей;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приобщения </a:t>
            </a:r>
            <a:r>
              <a:rPr lang="ru-RU" sz="2400" b="1" dirty="0"/>
              <a:t>детей к </a:t>
            </a:r>
            <a:r>
              <a:rPr lang="ru-RU" sz="2400" b="1" dirty="0" err="1"/>
              <a:t>социокультурным</a:t>
            </a:r>
            <a:r>
              <a:rPr lang="ru-RU" sz="2400" b="1" dirty="0"/>
              <a:t> нормам, традициям семьи, общества и государства;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формирования </a:t>
            </a:r>
            <a:r>
              <a:rPr lang="ru-RU" sz="2400" b="1" dirty="0"/>
              <a:t>познавательных интересов и познавательных действий ребенка в различных видах деятельности;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возрастной </a:t>
            </a:r>
            <a:r>
              <a:rPr lang="ru-RU" sz="2400" b="1" dirty="0"/>
              <a:t>адекватности (соответствия условий, требований, методов возрасту  и особенностям развития);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400" b="1" dirty="0" smtClean="0"/>
              <a:t>	учёта </a:t>
            </a:r>
            <a:r>
              <a:rPr lang="ru-RU" sz="2400" b="1" dirty="0"/>
              <a:t>этнокультурной ситуации развития </a:t>
            </a:r>
            <a:r>
              <a:rPr lang="ru-RU" sz="2400" b="1" dirty="0" smtClean="0"/>
              <a:t>детей».</a:t>
            </a:r>
            <a:endParaRPr lang="ru-RU" sz="2400" b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ФГТ и ФГОС: линия преемственности </a:t>
            </a:r>
            <a:endParaRPr lang="ru-RU" sz="3200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Цели</a:t>
            </a:r>
            <a:r>
              <a:rPr lang="ru-RU" sz="2800" b="1" dirty="0" smtClean="0"/>
              <a:t>:</a:t>
            </a:r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«обеспечение </a:t>
            </a:r>
            <a:r>
              <a:rPr lang="ru-RU" sz="2800" b="1" dirty="0"/>
              <a:t>государством равенства возможностей для каждого ребёнка в получении качественного дошкольного образования;</a:t>
            </a:r>
            <a:endParaRPr lang="ru-RU" sz="2800" b="1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обеспечение </a:t>
            </a:r>
            <a:r>
              <a:rPr lang="ru-RU" sz="2800" b="1" dirty="0"/>
              <a:t>государственных гарантий уровня и качества образования на основе единства обязательных требований к условиям реализации основных образовательных программ, их структуре и результатам их освоения;</a:t>
            </a:r>
            <a:endParaRPr lang="ru-RU" sz="2800" b="1" dirty="0" smtClean="0"/>
          </a:p>
          <a:p>
            <a:pPr eaLnBrk="1" fontAlgn="auto" hangingPunct="1">
              <a:spcAft>
                <a:spcPts val="0"/>
              </a:spcAft>
              <a:buNone/>
              <a:defRPr/>
            </a:pPr>
            <a:r>
              <a:rPr lang="ru-RU" sz="2800" b="1" dirty="0" smtClean="0"/>
              <a:t>	сохранение </a:t>
            </a:r>
            <a:r>
              <a:rPr lang="ru-RU" sz="2800" b="1" dirty="0"/>
              <a:t>единства образовательного пространства Российской Федерации относительно уровня дошкольного </a:t>
            </a:r>
            <a:r>
              <a:rPr lang="ru-RU" sz="2800" b="1" dirty="0" smtClean="0"/>
              <a:t>образования».</a:t>
            </a:r>
            <a:endParaRPr lang="ru-RU" sz="2800" b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ФГТ и ФГОС: линия преемственности </a:t>
            </a:r>
            <a:endParaRPr lang="ru-RU" sz="3200" dirty="0" smtClean="0"/>
          </a:p>
        </p:txBody>
      </p:sp>
      <p:sp>
        <p:nvSpPr>
          <p:cNvPr id="194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None/>
            </a:pPr>
            <a:r>
              <a:rPr lang="ru-RU" sz="2800" b="1" dirty="0" smtClean="0"/>
              <a:t>	</a:t>
            </a:r>
            <a:r>
              <a:rPr lang="ru-RU" sz="2400" b="1" dirty="0" smtClean="0"/>
              <a:t>Организация </a:t>
            </a:r>
            <a:r>
              <a:rPr lang="ru-RU" sz="2400" b="1" dirty="0" smtClean="0"/>
              <a:t>образовательного процесса включает: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«●</a:t>
            </a:r>
            <a:r>
              <a:rPr lang="ru-RU" sz="2400" b="1" dirty="0" smtClean="0"/>
              <a:t> непосредственно </a:t>
            </a:r>
            <a:r>
              <a:rPr lang="ru-RU" sz="2400" b="1" dirty="0" smtClean="0"/>
              <a:t>образовательную деятельность </a:t>
            </a:r>
            <a:r>
              <a:rPr lang="ru-RU" sz="2400" b="1" dirty="0" smtClean="0"/>
              <a:t>(не связанной с одновременным проведением режимных моментов);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●</a:t>
            </a:r>
            <a:r>
              <a:rPr lang="ru-RU" sz="2400" b="1" dirty="0" smtClean="0"/>
              <a:t> </a:t>
            </a:r>
            <a:r>
              <a:rPr lang="ru-RU" sz="2400" b="1" dirty="0" smtClean="0"/>
              <a:t>образовательную деятельность, осуществляемую </a:t>
            </a:r>
            <a:r>
              <a:rPr lang="ru-RU" sz="2400" b="1" dirty="0" smtClean="0"/>
              <a:t>в режимных моментах (во время утреннего прихода детей в образовательную организацию, прогулки, подготовки к приемам пищи и дневному сну  и т.п.);</a:t>
            </a:r>
          </a:p>
          <a:p>
            <a:pPr eaLnBrk="1" hangingPunct="1">
              <a:lnSpc>
                <a:spcPct val="80000"/>
              </a:lnSpc>
              <a:buNone/>
            </a:pPr>
            <a:r>
              <a:rPr lang="ru-RU" sz="2400" b="1" dirty="0" smtClean="0"/>
              <a:t>	●</a:t>
            </a:r>
            <a:r>
              <a:rPr lang="ru-RU" sz="2400" b="1" dirty="0" smtClean="0"/>
              <a:t> </a:t>
            </a:r>
            <a:r>
              <a:rPr lang="ru-RU" sz="2400" b="1" dirty="0" smtClean="0"/>
              <a:t>взаимодействие </a:t>
            </a:r>
            <a:r>
              <a:rPr lang="ru-RU" sz="2400" b="1" dirty="0" smtClean="0"/>
              <a:t>с семьями детей по </a:t>
            </a:r>
            <a:r>
              <a:rPr lang="ru-RU" sz="2400" b="1" dirty="0" smtClean="0"/>
              <a:t>реализации ООПДО».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ФГТ и ФГОС: линия преемственности </a:t>
            </a:r>
            <a:endParaRPr lang="ru-RU" sz="3200" dirty="0" smtClean="0"/>
          </a:p>
        </p:txBody>
      </p:sp>
      <p:sp>
        <p:nvSpPr>
          <p:cNvPr id="204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None/>
            </a:pPr>
            <a:r>
              <a:rPr lang="ru-RU" sz="2400" b="1" dirty="0" smtClean="0"/>
              <a:t>	«Развивающая </a:t>
            </a:r>
            <a:r>
              <a:rPr lang="ru-RU" sz="2400" b="1" dirty="0" smtClean="0"/>
              <a:t>предметно-пространственная среда Организации (группы) должна быть содержательно-насыщенной, трансформируемой, полифункциональной, вариативной, доступной и </a:t>
            </a:r>
            <a:r>
              <a:rPr lang="ru-RU" sz="2400" b="1" dirty="0" smtClean="0"/>
              <a:t>безопасной». </a:t>
            </a:r>
            <a:endParaRPr lang="ru-RU" sz="2400" b="1" dirty="0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3200" b="1" dirty="0" smtClean="0">
                <a:solidFill>
                  <a:srgbClr val="FF0000"/>
                </a:solidFill>
              </a:rPr>
              <a:t>ФГОС: нов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ое</a:t>
            </a:r>
            <a:r>
              <a:rPr lang="ru-RU" sz="3200" b="1" dirty="0" smtClean="0">
                <a:solidFill>
                  <a:srgbClr val="FF0000"/>
                </a:solidFill>
                <a:latin typeface="Arial" charset="0"/>
              </a:rPr>
              <a:t>!</a:t>
            </a: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 eaLnBrk="1" hangingPunct="1">
              <a:buFont typeface="Arial" charset="0"/>
              <a:buAutoNum type="arabicParenR"/>
            </a:pPr>
            <a:r>
              <a:rPr lang="ru-RU" sz="2400" b="1" dirty="0" smtClean="0"/>
              <a:t>Учитывает все периоды детства от 2 мес. </a:t>
            </a:r>
            <a:r>
              <a:rPr lang="ru-RU" sz="2400" b="1" dirty="0" smtClean="0">
                <a:latin typeface="Arial" charset="0"/>
              </a:rPr>
              <a:t>д</a:t>
            </a:r>
            <a:r>
              <a:rPr lang="ru-RU" sz="2400" b="1" dirty="0" smtClean="0">
                <a:latin typeface="Arial" pitchFamily="34" charset="0"/>
                <a:cs typeface="Arial" pitchFamily="34" charset="0"/>
              </a:rPr>
              <a:t>о</a:t>
            </a:r>
            <a:r>
              <a:rPr lang="ru-RU" sz="2400" b="1" dirty="0" smtClean="0"/>
              <a:t> </a:t>
            </a:r>
            <a:r>
              <a:rPr lang="ru-RU" sz="2400" b="1" dirty="0" smtClean="0"/>
              <a:t>7 </a:t>
            </a:r>
            <a:r>
              <a:rPr lang="ru-RU" sz="2400" b="1" dirty="0" smtClean="0"/>
              <a:t>лет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ru-RU" sz="2400" b="1" dirty="0" smtClean="0"/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ru-RU" sz="2400" b="1" dirty="0" smtClean="0"/>
              <a:t>«Преследует» цель - повышение социального статуса дошкольного образования</a:t>
            </a:r>
            <a:r>
              <a:rPr lang="ru-RU" sz="2400" b="1" dirty="0" smtClean="0"/>
              <a:t>.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ru-RU" sz="2400" b="1" dirty="0" smtClean="0"/>
          </a:p>
          <a:p>
            <a:pPr marL="514350" indent="-514350" eaLnBrk="1" hangingPunct="1">
              <a:buFont typeface="Arial" charset="0"/>
              <a:buAutoNum type="arabicParenR"/>
            </a:pPr>
            <a:r>
              <a:rPr lang="ru-RU" sz="2400" b="1" dirty="0" smtClean="0"/>
              <a:t>Является основой объективной оценки соответствия образовательной деятельности Организации требованиям </a:t>
            </a:r>
            <a:r>
              <a:rPr lang="ru-RU" sz="2400" b="1" dirty="0" smtClean="0"/>
              <a:t>ФГОС к </a:t>
            </a:r>
            <a:r>
              <a:rPr lang="ru-RU" sz="2400" b="1" dirty="0" smtClean="0"/>
              <a:t>условиям реализации и структуре Программы; </a:t>
            </a:r>
          </a:p>
          <a:p>
            <a:pPr marL="514350" indent="-514350" eaLnBrk="1" hangingPunct="1">
              <a:buFont typeface="Arial" charset="0"/>
              <a:buAutoNum type="arabicParenR"/>
            </a:pPr>
            <a:endParaRPr lang="ru-RU" sz="30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</TotalTime>
  <Words>137</Words>
  <Application>Microsoft Office PowerPoint</Application>
  <PresentationFormat>Экран (4:3)</PresentationFormat>
  <Paragraphs>136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От ФГТ к ФГОС дошкольного образования</vt:lpstr>
      <vt:lpstr>Структура проекта</vt:lpstr>
      <vt:lpstr>Структура проекта</vt:lpstr>
      <vt:lpstr>ФГТ и ФГОС: линия преемственности </vt:lpstr>
      <vt:lpstr>ФГТ и ФГОС: линия преемственности </vt:lpstr>
      <vt:lpstr>ФГТ и ФГОС: линия преемственности </vt:lpstr>
      <vt:lpstr>ФГТ и ФГОС: линия преемственности </vt:lpstr>
      <vt:lpstr>ФГТ и ФГОС: линия преемственности </vt:lpstr>
      <vt:lpstr>ФГОС: новое!</vt:lpstr>
      <vt:lpstr>ФГОС: новое!</vt:lpstr>
      <vt:lpstr>ФГОС: новое!</vt:lpstr>
      <vt:lpstr>ФГОС: новое!</vt:lpstr>
      <vt:lpstr>ФГОС: новое!</vt:lpstr>
      <vt:lpstr>ФГОС: новое!</vt:lpstr>
      <vt:lpstr>ФГОС: новое!</vt:lpstr>
      <vt:lpstr>ФГОС: новое!</vt:lpstr>
      <vt:lpstr>ФГОС: новое!</vt:lpstr>
      <vt:lpstr>Недостатки ФГОС</vt:lpstr>
      <vt:lpstr>Недостатки ФГОС</vt:lpstr>
      <vt:lpstr>Недостатки ФГОС</vt:lpstr>
      <vt:lpstr>Недостатки ФГОС</vt:lpstr>
      <vt:lpstr>Недостатки ФГОС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 ФГТ к ФГОС дошкольного образования</dc:title>
  <dc:creator>UK502</dc:creator>
  <cp:lastModifiedBy>Федина НВ</cp:lastModifiedBy>
  <cp:revision>46</cp:revision>
  <dcterms:created xsi:type="dcterms:W3CDTF">2013-09-03T07:36:43Z</dcterms:created>
  <dcterms:modified xsi:type="dcterms:W3CDTF">2013-09-03T15:00:38Z</dcterms:modified>
</cp:coreProperties>
</file>