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diagrams/colors2.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22495" autoAdjust="0"/>
    <p:restoredTop sz="94660"/>
  </p:normalViewPr>
  <p:slideViewPr>
    <p:cSldViewPr>
      <p:cViewPr varScale="1">
        <p:scale>
          <a:sx n="86" d="100"/>
          <a:sy n="86" d="100"/>
        </p:scale>
        <p:origin x="-137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18E1B0-CC17-411B-AB64-2231BFB0EC57}"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ru-RU"/>
        </a:p>
      </dgm:t>
    </dgm:pt>
    <dgm:pt modelId="{6CCBF03D-9A21-4F60-8BD6-586CDF78A55E}">
      <dgm:prSet phldrT="[Текст]"/>
      <dgm:spPr/>
      <dgm:t>
        <a:bodyPr/>
        <a:lstStyle/>
        <a:p>
          <a:r>
            <a:rPr lang="ru-RU" dirty="0" smtClean="0"/>
            <a:t>Капилляры</a:t>
          </a:r>
          <a:endParaRPr lang="ru-RU" dirty="0"/>
        </a:p>
      </dgm:t>
    </dgm:pt>
    <dgm:pt modelId="{6FFB60AE-C04C-4D77-9E5E-9BDA4E807162}" type="parTrans" cxnId="{78B9EA46-B96B-47D7-838B-36CC5A07FF63}">
      <dgm:prSet/>
      <dgm:spPr/>
      <dgm:t>
        <a:bodyPr/>
        <a:lstStyle/>
        <a:p>
          <a:endParaRPr lang="ru-RU"/>
        </a:p>
      </dgm:t>
    </dgm:pt>
    <dgm:pt modelId="{4419D118-4D75-46DE-9133-749E01BE25D0}" type="sibTrans" cxnId="{78B9EA46-B96B-47D7-838B-36CC5A07FF63}">
      <dgm:prSet/>
      <dgm:spPr/>
      <dgm:t>
        <a:bodyPr/>
        <a:lstStyle/>
        <a:p>
          <a:endParaRPr lang="ru-RU"/>
        </a:p>
      </dgm:t>
    </dgm:pt>
    <dgm:pt modelId="{71CEF530-96E1-4FEB-B3E6-03731FFDBCFB}">
      <dgm:prSet phldrT="[Текст]"/>
      <dgm:spPr/>
      <dgm:t>
        <a:bodyPr/>
        <a:lstStyle/>
        <a:p>
          <a:r>
            <a:rPr lang="ru-RU" dirty="0" smtClean="0"/>
            <a:t>Лимфа</a:t>
          </a:r>
          <a:endParaRPr lang="ru-RU" dirty="0"/>
        </a:p>
      </dgm:t>
    </dgm:pt>
    <dgm:pt modelId="{29CB97F3-58C7-4993-B878-763AC4687947}" type="parTrans" cxnId="{84A520F6-DB4D-4C7F-BB2B-0BF36F0D7A39}">
      <dgm:prSet/>
      <dgm:spPr/>
      <dgm:t>
        <a:bodyPr/>
        <a:lstStyle/>
        <a:p>
          <a:endParaRPr lang="ru-RU"/>
        </a:p>
      </dgm:t>
    </dgm:pt>
    <dgm:pt modelId="{D31D6670-608B-4076-8A38-E337E126359E}" type="sibTrans" cxnId="{84A520F6-DB4D-4C7F-BB2B-0BF36F0D7A39}">
      <dgm:prSet/>
      <dgm:spPr/>
      <dgm:t>
        <a:bodyPr/>
        <a:lstStyle/>
        <a:p>
          <a:endParaRPr lang="ru-RU"/>
        </a:p>
      </dgm:t>
    </dgm:pt>
    <dgm:pt modelId="{652F64B8-4735-44A8-93DF-BC58F0541476}">
      <dgm:prSet phldrT="[Текст]"/>
      <dgm:spPr/>
      <dgm:t>
        <a:bodyPr/>
        <a:lstStyle/>
        <a:p>
          <a:r>
            <a:rPr lang="ru-RU" dirty="0" smtClean="0"/>
            <a:t>Мышцы</a:t>
          </a:r>
          <a:endParaRPr lang="ru-RU" dirty="0"/>
        </a:p>
      </dgm:t>
    </dgm:pt>
    <dgm:pt modelId="{F1D2C863-FE5E-4A19-8E8E-87B2E6DD2946}" type="parTrans" cxnId="{FF1C72EA-AD41-4084-A1F4-AE735730C4EB}">
      <dgm:prSet/>
      <dgm:spPr/>
      <dgm:t>
        <a:bodyPr/>
        <a:lstStyle/>
        <a:p>
          <a:endParaRPr lang="ru-RU"/>
        </a:p>
      </dgm:t>
    </dgm:pt>
    <dgm:pt modelId="{CC132351-4A7F-4669-A3DF-5D4D25535A4F}" type="sibTrans" cxnId="{FF1C72EA-AD41-4084-A1F4-AE735730C4EB}">
      <dgm:prSet/>
      <dgm:spPr/>
      <dgm:t>
        <a:bodyPr/>
        <a:lstStyle/>
        <a:p>
          <a:endParaRPr lang="ru-RU"/>
        </a:p>
      </dgm:t>
    </dgm:pt>
    <dgm:pt modelId="{8A4F021E-5C6D-4C46-9B62-7DDC1A4F1BC8}">
      <dgm:prSet phldrT="[Текст]" custT="1"/>
      <dgm:spPr/>
      <dgm:t>
        <a:bodyPr/>
        <a:lstStyle/>
        <a:p>
          <a:r>
            <a:rPr lang="ru-RU" sz="2000" b="1" dirty="0" smtClean="0">
              <a:solidFill>
                <a:srgbClr val="C00000"/>
              </a:solidFill>
              <a:latin typeface="Bookman Old Style" pitchFamily="18" charset="0"/>
            </a:rPr>
            <a:t>Кожа лица особенно чувствительна к механическим воздействиям</a:t>
          </a:r>
          <a:endParaRPr lang="ru-RU" sz="2000" b="1" dirty="0">
            <a:solidFill>
              <a:srgbClr val="C00000"/>
            </a:solidFill>
            <a:latin typeface="Bookman Old Style" pitchFamily="18" charset="0"/>
          </a:endParaRPr>
        </a:p>
      </dgm:t>
    </dgm:pt>
    <dgm:pt modelId="{B6D5AF2C-D167-4F10-8538-0240F5F9CBFF}" type="parTrans" cxnId="{72964409-A88F-44B6-A884-7DBC4EC6ACAD}">
      <dgm:prSet/>
      <dgm:spPr/>
      <dgm:t>
        <a:bodyPr/>
        <a:lstStyle/>
        <a:p>
          <a:endParaRPr lang="ru-RU"/>
        </a:p>
      </dgm:t>
    </dgm:pt>
    <dgm:pt modelId="{0281CA93-F429-49A9-9F73-3961F8F627E6}" type="sibTrans" cxnId="{72964409-A88F-44B6-A884-7DBC4EC6ACAD}">
      <dgm:prSet/>
      <dgm:spPr/>
      <dgm:t>
        <a:bodyPr/>
        <a:lstStyle/>
        <a:p>
          <a:endParaRPr lang="ru-RU"/>
        </a:p>
      </dgm:t>
    </dgm:pt>
    <dgm:pt modelId="{406DCDBC-EABC-4BBA-9243-927DF0A7C352}" type="pres">
      <dgm:prSet presAssocID="{6618E1B0-CC17-411B-AB64-2231BFB0EC57}" presName="Name0" presStyleCnt="0">
        <dgm:presLayoutVars>
          <dgm:chMax val="4"/>
          <dgm:resizeHandles val="exact"/>
        </dgm:presLayoutVars>
      </dgm:prSet>
      <dgm:spPr/>
      <dgm:t>
        <a:bodyPr/>
        <a:lstStyle/>
        <a:p>
          <a:endParaRPr lang="ru-RU"/>
        </a:p>
      </dgm:t>
    </dgm:pt>
    <dgm:pt modelId="{BBDA465D-8599-45A6-A941-90F5D524F1F2}" type="pres">
      <dgm:prSet presAssocID="{6618E1B0-CC17-411B-AB64-2231BFB0EC57}" presName="ellipse" presStyleLbl="trBgShp" presStyleIdx="0" presStyleCnt="1"/>
      <dgm:spPr/>
    </dgm:pt>
    <dgm:pt modelId="{57F5DCD7-AD22-41F2-92FC-BB127859F7A0}" type="pres">
      <dgm:prSet presAssocID="{6618E1B0-CC17-411B-AB64-2231BFB0EC57}" presName="arrow1" presStyleLbl="fgShp" presStyleIdx="0" presStyleCnt="1"/>
      <dgm:spPr/>
    </dgm:pt>
    <dgm:pt modelId="{AA68462F-B9E5-4CB3-80F6-C3F237FF00FD}" type="pres">
      <dgm:prSet presAssocID="{6618E1B0-CC17-411B-AB64-2231BFB0EC57}" presName="rectangle" presStyleLbl="revTx" presStyleIdx="0" presStyleCnt="1" custScaleX="149902">
        <dgm:presLayoutVars>
          <dgm:bulletEnabled val="1"/>
        </dgm:presLayoutVars>
      </dgm:prSet>
      <dgm:spPr/>
      <dgm:t>
        <a:bodyPr/>
        <a:lstStyle/>
        <a:p>
          <a:endParaRPr lang="ru-RU"/>
        </a:p>
      </dgm:t>
    </dgm:pt>
    <dgm:pt modelId="{E69D3C08-63B8-4F1A-962D-960C66FBDF6D}" type="pres">
      <dgm:prSet presAssocID="{71CEF530-96E1-4FEB-B3E6-03731FFDBCFB}" presName="item1" presStyleLbl="node1" presStyleIdx="0" presStyleCnt="3" custScaleX="191830" custLinFactNeighborX="-27790" custLinFactNeighborY="-55195">
        <dgm:presLayoutVars>
          <dgm:bulletEnabled val="1"/>
        </dgm:presLayoutVars>
      </dgm:prSet>
      <dgm:spPr/>
      <dgm:t>
        <a:bodyPr/>
        <a:lstStyle/>
        <a:p>
          <a:endParaRPr lang="ru-RU"/>
        </a:p>
      </dgm:t>
    </dgm:pt>
    <dgm:pt modelId="{68C12133-E720-4659-B164-A4248A653703}" type="pres">
      <dgm:prSet presAssocID="{652F64B8-4735-44A8-93DF-BC58F0541476}" presName="item2" presStyleLbl="node1" presStyleIdx="1" presStyleCnt="3" custScaleX="180831" custLinFactNeighborX="-89794" custLinFactNeighborY="-36294">
        <dgm:presLayoutVars>
          <dgm:bulletEnabled val="1"/>
        </dgm:presLayoutVars>
      </dgm:prSet>
      <dgm:spPr/>
      <dgm:t>
        <a:bodyPr/>
        <a:lstStyle/>
        <a:p>
          <a:endParaRPr lang="ru-RU"/>
        </a:p>
      </dgm:t>
    </dgm:pt>
    <dgm:pt modelId="{A795ABA1-6596-4927-965C-212D920B978E}" type="pres">
      <dgm:prSet presAssocID="{8A4F021E-5C6D-4C46-9B62-7DDC1A4F1BC8}" presName="item3" presStyleLbl="node1" presStyleIdx="2" presStyleCnt="3" custScaleX="178570" custLinFactNeighborX="98683" custLinFactNeighborY="-892">
        <dgm:presLayoutVars>
          <dgm:bulletEnabled val="1"/>
        </dgm:presLayoutVars>
      </dgm:prSet>
      <dgm:spPr/>
      <dgm:t>
        <a:bodyPr/>
        <a:lstStyle/>
        <a:p>
          <a:endParaRPr lang="ru-RU"/>
        </a:p>
      </dgm:t>
    </dgm:pt>
    <dgm:pt modelId="{8C7CAAEE-92A3-4C30-A7D8-8F2E795C1CB2}" type="pres">
      <dgm:prSet presAssocID="{6618E1B0-CC17-411B-AB64-2231BFB0EC57}" presName="funnel" presStyleLbl="trAlignAcc1" presStyleIdx="0" presStyleCnt="1" custScaleX="207807" custScaleY="142857" custLinFactNeighborX="-1804" custLinFactNeighborY="22448"/>
      <dgm:spPr/>
    </dgm:pt>
  </dgm:ptLst>
  <dgm:cxnLst>
    <dgm:cxn modelId="{F2082C18-9289-42D0-B8BB-013B665BEF21}" type="presOf" srcId="{6CCBF03D-9A21-4F60-8BD6-586CDF78A55E}" destId="{A795ABA1-6596-4927-965C-212D920B978E}" srcOrd="0" destOrd="0" presId="urn:microsoft.com/office/officeart/2005/8/layout/funnel1"/>
    <dgm:cxn modelId="{FF50515D-1DCD-40BF-AD84-1CE7F4A74823}" type="presOf" srcId="{8A4F021E-5C6D-4C46-9B62-7DDC1A4F1BC8}" destId="{AA68462F-B9E5-4CB3-80F6-C3F237FF00FD}" srcOrd="0" destOrd="0" presId="urn:microsoft.com/office/officeart/2005/8/layout/funnel1"/>
    <dgm:cxn modelId="{FF1C72EA-AD41-4084-A1F4-AE735730C4EB}" srcId="{6618E1B0-CC17-411B-AB64-2231BFB0EC57}" destId="{652F64B8-4735-44A8-93DF-BC58F0541476}" srcOrd="2" destOrd="0" parTransId="{F1D2C863-FE5E-4A19-8E8E-87B2E6DD2946}" sibTransId="{CC132351-4A7F-4669-A3DF-5D4D25535A4F}"/>
    <dgm:cxn modelId="{026255F3-47E6-4D24-9822-510EEF4EB9CE}" type="presOf" srcId="{652F64B8-4735-44A8-93DF-BC58F0541476}" destId="{E69D3C08-63B8-4F1A-962D-960C66FBDF6D}" srcOrd="0" destOrd="0" presId="urn:microsoft.com/office/officeart/2005/8/layout/funnel1"/>
    <dgm:cxn modelId="{84A520F6-DB4D-4C7F-BB2B-0BF36F0D7A39}" srcId="{6618E1B0-CC17-411B-AB64-2231BFB0EC57}" destId="{71CEF530-96E1-4FEB-B3E6-03731FFDBCFB}" srcOrd="1" destOrd="0" parTransId="{29CB97F3-58C7-4993-B878-763AC4687947}" sibTransId="{D31D6670-608B-4076-8A38-E337E126359E}"/>
    <dgm:cxn modelId="{72964409-A88F-44B6-A884-7DBC4EC6ACAD}" srcId="{6618E1B0-CC17-411B-AB64-2231BFB0EC57}" destId="{8A4F021E-5C6D-4C46-9B62-7DDC1A4F1BC8}" srcOrd="3" destOrd="0" parTransId="{B6D5AF2C-D167-4F10-8538-0240F5F9CBFF}" sibTransId="{0281CA93-F429-49A9-9F73-3961F8F627E6}"/>
    <dgm:cxn modelId="{C09F4F9E-5E02-4C60-B3C7-02353DFD60EF}" type="presOf" srcId="{71CEF530-96E1-4FEB-B3E6-03731FFDBCFB}" destId="{68C12133-E720-4659-B164-A4248A653703}" srcOrd="0" destOrd="0" presId="urn:microsoft.com/office/officeart/2005/8/layout/funnel1"/>
    <dgm:cxn modelId="{78B9EA46-B96B-47D7-838B-36CC5A07FF63}" srcId="{6618E1B0-CC17-411B-AB64-2231BFB0EC57}" destId="{6CCBF03D-9A21-4F60-8BD6-586CDF78A55E}" srcOrd="0" destOrd="0" parTransId="{6FFB60AE-C04C-4D77-9E5E-9BDA4E807162}" sibTransId="{4419D118-4D75-46DE-9133-749E01BE25D0}"/>
    <dgm:cxn modelId="{1F3C265F-4A3C-4AFE-9FCE-7801395A7C87}" type="presOf" srcId="{6618E1B0-CC17-411B-AB64-2231BFB0EC57}" destId="{406DCDBC-EABC-4BBA-9243-927DF0A7C352}" srcOrd="0" destOrd="0" presId="urn:microsoft.com/office/officeart/2005/8/layout/funnel1"/>
    <dgm:cxn modelId="{B82E6516-CFEE-404A-B932-C8E3F628045E}" type="presParOf" srcId="{406DCDBC-EABC-4BBA-9243-927DF0A7C352}" destId="{BBDA465D-8599-45A6-A941-90F5D524F1F2}" srcOrd="0" destOrd="0" presId="urn:microsoft.com/office/officeart/2005/8/layout/funnel1"/>
    <dgm:cxn modelId="{B28AB383-8E18-42EA-9055-D1E2DA5B6419}" type="presParOf" srcId="{406DCDBC-EABC-4BBA-9243-927DF0A7C352}" destId="{57F5DCD7-AD22-41F2-92FC-BB127859F7A0}" srcOrd="1" destOrd="0" presId="urn:microsoft.com/office/officeart/2005/8/layout/funnel1"/>
    <dgm:cxn modelId="{CE77FA56-8788-4F39-832F-1466502B670A}" type="presParOf" srcId="{406DCDBC-EABC-4BBA-9243-927DF0A7C352}" destId="{AA68462F-B9E5-4CB3-80F6-C3F237FF00FD}" srcOrd="2" destOrd="0" presId="urn:microsoft.com/office/officeart/2005/8/layout/funnel1"/>
    <dgm:cxn modelId="{78348ADE-A498-4540-A76C-83EDCC6EC4CB}" type="presParOf" srcId="{406DCDBC-EABC-4BBA-9243-927DF0A7C352}" destId="{E69D3C08-63B8-4F1A-962D-960C66FBDF6D}" srcOrd="3" destOrd="0" presId="urn:microsoft.com/office/officeart/2005/8/layout/funnel1"/>
    <dgm:cxn modelId="{1822F940-DA9D-403C-B4BB-53BC6E220CB8}" type="presParOf" srcId="{406DCDBC-EABC-4BBA-9243-927DF0A7C352}" destId="{68C12133-E720-4659-B164-A4248A653703}" srcOrd="4" destOrd="0" presId="urn:microsoft.com/office/officeart/2005/8/layout/funnel1"/>
    <dgm:cxn modelId="{C15E4D6E-D0C8-4AA7-9690-C48F62665470}" type="presParOf" srcId="{406DCDBC-EABC-4BBA-9243-927DF0A7C352}" destId="{A795ABA1-6596-4927-965C-212D920B978E}" srcOrd="5" destOrd="0" presId="urn:microsoft.com/office/officeart/2005/8/layout/funnel1"/>
    <dgm:cxn modelId="{05EB8008-E653-43C2-B563-A65A6CE644B6}" type="presParOf" srcId="{406DCDBC-EABC-4BBA-9243-927DF0A7C352}" destId="{8C7CAAEE-92A3-4C30-A7D8-8F2E795C1CB2}" srcOrd="6" destOrd="0" presId="urn:microsoft.com/office/officeart/2005/8/layout/funnel1"/>
  </dgm:cxnLst>
  <dgm:bg/>
  <dgm:whole/>
</dgm:dataModel>
</file>

<file path=ppt/diagrams/data2.xml><?xml version="1.0" encoding="utf-8"?>
<dgm:dataModel xmlns:dgm="http://schemas.openxmlformats.org/drawingml/2006/diagram" xmlns:a="http://schemas.openxmlformats.org/drawingml/2006/main">
  <dgm:ptLst>
    <dgm:pt modelId="{05753014-15B5-4F9A-B724-58CCBD07FB6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66516B11-CA54-4E53-A181-4EC8B3EC1EF4}">
      <dgm:prSet phldrT="[Текст]"/>
      <dgm:spPr/>
      <dgm:t>
        <a:bodyPr/>
        <a:lstStyle/>
        <a:p>
          <a:r>
            <a:rPr lang="ru-RU" dirty="0" smtClean="0"/>
            <a:t>Дифференцированный</a:t>
          </a:r>
        </a:p>
        <a:p>
          <a:r>
            <a:rPr lang="ru-RU" dirty="0" smtClean="0"/>
            <a:t>Укрепляющий или расслабляющий </a:t>
          </a:r>
          <a:endParaRPr lang="ru-RU" dirty="0"/>
        </a:p>
      </dgm:t>
    </dgm:pt>
    <dgm:pt modelId="{17A61E47-E596-4337-B4FE-6437A4D264C2}" type="parTrans" cxnId="{FC72E298-3F6D-4CF5-B750-228EBB90461F}">
      <dgm:prSet/>
      <dgm:spPr/>
      <dgm:t>
        <a:bodyPr/>
        <a:lstStyle/>
        <a:p>
          <a:endParaRPr lang="ru-RU"/>
        </a:p>
      </dgm:t>
    </dgm:pt>
    <dgm:pt modelId="{E30F3813-A498-4453-8299-E4E4957031B6}" type="sibTrans" cxnId="{FC72E298-3F6D-4CF5-B750-228EBB90461F}">
      <dgm:prSet/>
      <dgm:spPr/>
      <dgm:t>
        <a:bodyPr/>
        <a:lstStyle/>
        <a:p>
          <a:endParaRPr lang="ru-RU"/>
        </a:p>
      </dgm:t>
    </dgm:pt>
    <dgm:pt modelId="{F950081F-5F75-4E25-9035-45E9A4C7CE14}">
      <dgm:prSet phldrT="[Текст]"/>
      <dgm:spPr/>
      <dgm:t>
        <a:bodyPr/>
        <a:lstStyle/>
        <a:p>
          <a:r>
            <a:rPr lang="ru-RU" dirty="0" smtClean="0"/>
            <a:t>Массаж с приспособлениями</a:t>
          </a:r>
        </a:p>
        <a:p>
          <a:r>
            <a:rPr lang="ru-RU" dirty="0" smtClean="0"/>
            <a:t>(логопедический зонд, шпатель)</a:t>
          </a:r>
          <a:endParaRPr lang="ru-RU" dirty="0"/>
        </a:p>
      </dgm:t>
    </dgm:pt>
    <dgm:pt modelId="{4D5F17C9-24BF-4C63-8F6D-BD8D7582F018}" type="parTrans" cxnId="{611CDF84-9B12-4771-AE8B-5E76237EF324}">
      <dgm:prSet/>
      <dgm:spPr/>
      <dgm:t>
        <a:bodyPr/>
        <a:lstStyle/>
        <a:p>
          <a:endParaRPr lang="ru-RU"/>
        </a:p>
      </dgm:t>
    </dgm:pt>
    <dgm:pt modelId="{69675F30-B143-4FD4-9DC3-18BE670417D2}" type="sibTrans" cxnId="{611CDF84-9B12-4771-AE8B-5E76237EF324}">
      <dgm:prSet/>
      <dgm:spPr/>
      <dgm:t>
        <a:bodyPr/>
        <a:lstStyle/>
        <a:p>
          <a:endParaRPr lang="ru-RU"/>
        </a:p>
      </dgm:t>
    </dgm:pt>
    <dgm:pt modelId="{2B8398EE-6EB2-45FF-AB42-51635A1D72E2}">
      <dgm:prSet phldrT="[Текст]"/>
      <dgm:spPr/>
      <dgm:t>
        <a:bodyPr/>
        <a:lstStyle/>
        <a:p>
          <a:r>
            <a:rPr lang="ru-RU" dirty="0" smtClean="0"/>
            <a:t>Элементы </a:t>
          </a:r>
          <a:r>
            <a:rPr lang="ru-RU" dirty="0" err="1" smtClean="0"/>
            <a:t>самомассажа</a:t>
          </a:r>
          <a:endParaRPr lang="ru-RU" dirty="0"/>
        </a:p>
      </dgm:t>
    </dgm:pt>
    <dgm:pt modelId="{3847D40C-5FC4-4D58-8F2C-B34D1AA05C79}" type="parTrans" cxnId="{9EDE726C-0ED5-4396-A44F-30F08860EEBB}">
      <dgm:prSet/>
      <dgm:spPr/>
      <dgm:t>
        <a:bodyPr/>
        <a:lstStyle/>
        <a:p>
          <a:endParaRPr lang="ru-RU"/>
        </a:p>
      </dgm:t>
    </dgm:pt>
    <dgm:pt modelId="{2FF4CD84-DD5D-4454-803F-701C8ABED2F6}" type="sibTrans" cxnId="{9EDE726C-0ED5-4396-A44F-30F08860EEBB}">
      <dgm:prSet/>
      <dgm:spPr/>
      <dgm:t>
        <a:bodyPr/>
        <a:lstStyle/>
        <a:p>
          <a:endParaRPr lang="ru-RU"/>
        </a:p>
      </dgm:t>
    </dgm:pt>
    <dgm:pt modelId="{6D40C23F-170C-4CC8-8E20-F1E163953BFC}">
      <dgm:prSet/>
      <dgm:spPr/>
      <dgm:t>
        <a:bodyPr/>
        <a:lstStyle/>
        <a:p>
          <a:r>
            <a:rPr lang="ru-RU" dirty="0" smtClean="0"/>
            <a:t>Массаж биологически активных точек</a:t>
          </a:r>
        </a:p>
        <a:p>
          <a:r>
            <a:rPr lang="ru-RU" dirty="0" smtClean="0"/>
            <a:t>(БАТ)</a:t>
          </a:r>
          <a:endParaRPr lang="ru-RU" dirty="0"/>
        </a:p>
      </dgm:t>
    </dgm:pt>
    <dgm:pt modelId="{FCC82B00-95C9-4DEE-86F4-EE3C3AFA5BF3}" type="parTrans" cxnId="{BA20F9CB-15D2-4376-A8D9-9576097503AD}">
      <dgm:prSet/>
      <dgm:spPr/>
      <dgm:t>
        <a:bodyPr/>
        <a:lstStyle/>
        <a:p>
          <a:endParaRPr lang="ru-RU"/>
        </a:p>
      </dgm:t>
    </dgm:pt>
    <dgm:pt modelId="{E9416A0B-1B25-4A4C-9957-5C400AB2ACB2}" type="sibTrans" cxnId="{BA20F9CB-15D2-4376-A8D9-9576097503AD}">
      <dgm:prSet/>
      <dgm:spPr/>
      <dgm:t>
        <a:bodyPr/>
        <a:lstStyle/>
        <a:p>
          <a:endParaRPr lang="ru-RU"/>
        </a:p>
      </dgm:t>
    </dgm:pt>
    <dgm:pt modelId="{AF46B1A3-7D4F-4BBC-BCC1-371BAFB0BCDC}" type="pres">
      <dgm:prSet presAssocID="{05753014-15B5-4F9A-B724-58CCBD07FB6E}" presName="diagram" presStyleCnt="0">
        <dgm:presLayoutVars>
          <dgm:dir/>
          <dgm:resizeHandles val="exact"/>
        </dgm:presLayoutVars>
      </dgm:prSet>
      <dgm:spPr/>
      <dgm:t>
        <a:bodyPr/>
        <a:lstStyle/>
        <a:p>
          <a:endParaRPr lang="ru-RU"/>
        </a:p>
      </dgm:t>
    </dgm:pt>
    <dgm:pt modelId="{2FEC6794-3F5A-4A36-8500-BADB0A85834B}" type="pres">
      <dgm:prSet presAssocID="{66516B11-CA54-4E53-A181-4EC8B3EC1EF4}" presName="node" presStyleLbl="node1" presStyleIdx="0" presStyleCnt="4" custScaleX="84473" custScaleY="107423" custLinFactNeighborX="303" custLinFactNeighborY="2002">
        <dgm:presLayoutVars>
          <dgm:bulletEnabled val="1"/>
        </dgm:presLayoutVars>
      </dgm:prSet>
      <dgm:spPr/>
      <dgm:t>
        <a:bodyPr/>
        <a:lstStyle/>
        <a:p>
          <a:endParaRPr lang="ru-RU"/>
        </a:p>
      </dgm:t>
    </dgm:pt>
    <dgm:pt modelId="{8404E492-B67C-4C45-84D0-4185A1FBE4E4}" type="pres">
      <dgm:prSet presAssocID="{E30F3813-A498-4453-8299-E4E4957031B6}" presName="sibTrans" presStyleCnt="0"/>
      <dgm:spPr/>
    </dgm:pt>
    <dgm:pt modelId="{86AF246B-49E5-4062-A4ED-E59D48B6173C}" type="pres">
      <dgm:prSet presAssocID="{6D40C23F-170C-4CC8-8E20-F1E163953BFC}" presName="node" presStyleLbl="node1" presStyleIdx="1" presStyleCnt="4" custScaleX="74207" custScaleY="104588">
        <dgm:presLayoutVars>
          <dgm:bulletEnabled val="1"/>
        </dgm:presLayoutVars>
      </dgm:prSet>
      <dgm:spPr/>
      <dgm:t>
        <a:bodyPr/>
        <a:lstStyle/>
        <a:p>
          <a:endParaRPr lang="ru-RU"/>
        </a:p>
      </dgm:t>
    </dgm:pt>
    <dgm:pt modelId="{CF758C54-59E1-43B8-A98A-2E07388EF66B}" type="pres">
      <dgm:prSet presAssocID="{E9416A0B-1B25-4A4C-9957-5C400AB2ACB2}" presName="sibTrans" presStyleCnt="0"/>
      <dgm:spPr/>
    </dgm:pt>
    <dgm:pt modelId="{1F78F9DA-A044-423F-9A02-0EB5E10309C3}" type="pres">
      <dgm:prSet presAssocID="{F950081F-5F75-4E25-9035-45E9A4C7CE14}" presName="node" presStyleLbl="node1" presStyleIdx="2" presStyleCnt="4" custScaleX="89119" custScaleY="112772">
        <dgm:presLayoutVars>
          <dgm:bulletEnabled val="1"/>
        </dgm:presLayoutVars>
      </dgm:prSet>
      <dgm:spPr/>
      <dgm:t>
        <a:bodyPr/>
        <a:lstStyle/>
        <a:p>
          <a:endParaRPr lang="ru-RU"/>
        </a:p>
      </dgm:t>
    </dgm:pt>
    <dgm:pt modelId="{68814CE3-E605-49F0-A73B-DDF2AB6A203F}" type="pres">
      <dgm:prSet presAssocID="{69675F30-B143-4FD4-9DC3-18BE670417D2}" presName="sibTrans" presStyleCnt="0"/>
      <dgm:spPr/>
    </dgm:pt>
    <dgm:pt modelId="{30F20969-2620-4F95-843D-810E642F66DC}" type="pres">
      <dgm:prSet presAssocID="{2B8398EE-6EB2-45FF-AB42-51635A1D72E2}" presName="node" presStyleLbl="node1" presStyleIdx="3" presStyleCnt="4" custScaleX="68838" custScaleY="109594">
        <dgm:presLayoutVars>
          <dgm:bulletEnabled val="1"/>
        </dgm:presLayoutVars>
      </dgm:prSet>
      <dgm:spPr/>
      <dgm:t>
        <a:bodyPr/>
        <a:lstStyle/>
        <a:p>
          <a:endParaRPr lang="ru-RU"/>
        </a:p>
      </dgm:t>
    </dgm:pt>
  </dgm:ptLst>
  <dgm:cxnLst>
    <dgm:cxn modelId="{64C5726B-DF11-4C87-B308-49C0BC3912A3}" type="presOf" srcId="{05753014-15B5-4F9A-B724-58CCBD07FB6E}" destId="{AF46B1A3-7D4F-4BBC-BCC1-371BAFB0BCDC}" srcOrd="0" destOrd="0" presId="urn:microsoft.com/office/officeart/2005/8/layout/default"/>
    <dgm:cxn modelId="{17529A58-1D4F-4E12-AF81-38049A1A3A92}" type="presOf" srcId="{6D40C23F-170C-4CC8-8E20-F1E163953BFC}" destId="{86AF246B-49E5-4062-A4ED-E59D48B6173C}" srcOrd="0" destOrd="0" presId="urn:microsoft.com/office/officeart/2005/8/layout/default"/>
    <dgm:cxn modelId="{DFE67DE7-1982-431F-B83F-281E20EE392B}" type="presOf" srcId="{2B8398EE-6EB2-45FF-AB42-51635A1D72E2}" destId="{30F20969-2620-4F95-843D-810E642F66DC}" srcOrd="0" destOrd="0" presId="urn:microsoft.com/office/officeart/2005/8/layout/default"/>
    <dgm:cxn modelId="{BA20F9CB-15D2-4376-A8D9-9576097503AD}" srcId="{05753014-15B5-4F9A-B724-58CCBD07FB6E}" destId="{6D40C23F-170C-4CC8-8E20-F1E163953BFC}" srcOrd="1" destOrd="0" parTransId="{FCC82B00-95C9-4DEE-86F4-EE3C3AFA5BF3}" sibTransId="{E9416A0B-1B25-4A4C-9957-5C400AB2ACB2}"/>
    <dgm:cxn modelId="{7E13296A-4284-4FCB-BE50-C69C55C060E1}" type="presOf" srcId="{F950081F-5F75-4E25-9035-45E9A4C7CE14}" destId="{1F78F9DA-A044-423F-9A02-0EB5E10309C3}" srcOrd="0" destOrd="0" presId="urn:microsoft.com/office/officeart/2005/8/layout/default"/>
    <dgm:cxn modelId="{FC72E298-3F6D-4CF5-B750-228EBB90461F}" srcId="{05753014-15B5-4F9A-B724-58CCBD07FB6E}" destId="{66516B11-CA54-4E53-A181-4EC8B3EC1EF4}" srcOrd="0" destOrd="0" parTransId="{17A61E47-E596-4337-B4FE-6437A4D264C2}" sibTransId="{E30F3813-A498-4453-8299-E4E4957031B6}"/>
    <dgm:cxn modelId="{611CDF84-9B12-4771-AE8B-5E76237EF324}" srcId="{05753014-15B5-4F9A-B724-58CCBD07FB6E}" destId="{F950081F-5F75-4E25-9035-45E9A4C7CE14}" srcOrd="2" destOrd="0" parTransId="{4D5F17C9-24BF-4C63-8F6D-BD8D7582F018}" sibTransId="{69675F30-B143-4FD4-9DC3-18BE670417D2}"/>
    <dgm:cxn modelId="{31C801FA-4E9F-43C1-8A1C-3A9A695B2664}" type="presOf" srcId="{66516B11-CA54-4E53-A181-4EC8B3EC1EF4}" destId="{2FEC6794-3F5A-4A36-8500-BADB0A85834B}" srcOrd="0" destOrd="0" presId="urn:microsoft.com/office/officeart/2005/8/layout/default"/>
    <dgm:cxn modelId="{9EDE726C-0ED5-4396-A44F-30F08860EEBB}" srcId="{05753014-15B5-4F9A-B724-58CCBD07FB6E}" destId="{2B8398EE-6EB2-45FF-AB42-51635A1D72E2}" srcOrd="3" destOrd="0" parTransId="{3847D40C-5FC4-4D58-8F2C-B34D1AA05C79}" sibTransId="{2FF4CD84-DD5D-4454-803F-701C8ABED2F6}"/>
    <dgm:cxn modelId="{6E9C664A-01D2-4954-AA05-43BE60AF3CBB}" type="presParOf" srcId="{AF46B1A3-7D4F-4BBC-BCC1-371BAFB0BCDC}" destId="{2FEC6794-3F5A-4A36-8500-BADB0A85834B}" srcOrd="0" destOrd="0" presId="urn:microsoft.com/office/officeart/2005/8/layout/default"/>
    <dgm:cxn modelId="{54193E0D-A1D9-4432-A826-48CB784ECE87}" type="presParOf" srcId="{AF46B1A3-7D4F-4BBC-BCC1-371BAFB0BCDC}" destId="{8404E492-B67C-4C45-84D0-4185A1FBE4E4}" srcOrd="1" destOrd="0" presId="urn:microsoft.com/office/officeart/2005/8/layout/default"/>
    <dgm:cxn modelId="{6643CB8A-8465-43EE-9C26-E3967F12A522}" type="presParOf" srcId="{AF46B1A3-7D4F-4BBC-BCC1-371BAFB0BCDC}" destId="{86AF246B-49E5-4062-A4ED-E59D48B6173C}" srcOrd="2" destOrd="0" presId="urn:microsoft.com/office/officeart/2005/8/layout/default"/>
    <dgm:cxn modelId="{B9C3C4A3-8A73-4CE5-96E6-155C0A8B5C0D}" type="presParOf" srcId="{AF46B1A3-7D4F-4BBC-BCC1-371BAFB0BCDC}" destId="{CF758C54-59E1-43B8-A98A-2E07388EF66B}" srcOrd="3" destOrd="0" presId="urn:microsoft.com/office/officeart/2005/8/layout/default"/>
    <dgm:cxn modelId="{3BA21DFB-E40C-4742-AEFA-0DB802EDF6CF}" type="presParOf" srcId="{AF46B1A3-7D4F-4BBC-BCC1-371BAFB0BCDC}" destId="{1F78F9DA-A044-423F-9A02-0EB5E10309C3}" srcOrd="4" destOrd="0" presId="urn:microsoft.com/office/officeart/2005/8/layout/default"/>
    <dgm:cxn modelId="{2B8FDAC6-7895-4124-ABA4-DBB60C4B0815}" type="presParOf" srcId="{AF46B1A3-7D4F-4BBC-BCC1-371BAFB0BCDC}" destId="{68814CE3-E605-49F0-A73B-DDF2AB6A203F}" srcOrd="5" destOrd="0" presId="urn:microsoft.com/office/officeart/2005/8/layout/default"/>
    <dgm:cxn modelId="{D111BAD6-D92E-4874-B68C-F45437920DD9}" type="presParOf" srcId="{AF46B1A3-7D4F-4BBC-BCC1-371BAFB0BCDC}" destId="{30F20969-2620-4F95-843D-810E642F66DC}" srcOrd="6" destOrd="0" presId="urn:microsoft.com/office/officeart/2005/8/layout/default"/>
  </dgm:cxnLst>
  <dgm:bg/>
  <dgm:whole/>
</dgm:dataModel>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3" descr="H:\графика\asadal\scool\scool\38 [Converted].png"/>
          <p:cNvPicPr>
            <a:picLocks noChangeAspect="1" noChangeArrowheads="1"/>
          </p:cNvPicPr>
          <p:nvPr/>
        </p:nvPicPr>
        <p:blipFill>
          <a:blip r:embed="rId2" cstate="print"/>
          <a:srcRect l="11539" b="11938"/>
          <a:stretch>
            <a:fillRect/>
          </a:stretch>
        </p:blipFill>
        <p:spPr bwMode="auto">
          <a:xfrm>
            <a:off x="0" y="5357813"/>
            <a:ext cx="3286125" cy="1500187"/>
          </a:xfrm>
          <a:prstGeom prst="rect">
            <a:avLst/>
          </a:prstGeom>
          <a:noFill/>
          <a:ln w="9525">
            <a:noFill/>
            <a:miter lim="800000"/>
            <a:headEnd/>
            <a:tailEnd/>
          </a:ln>
        </p:spPr>
      </p:pic>
      <p:pic>
        <p:nvPicPr>
          <p:cNvPr id="5" name="Picture 2" descr="H:\графика\asadal\scool\scool\23\10101010.png"/>
          <p:cNvPicPr>
            <a:picLocks noChangeAspect="1" noChangeArrowheads="1"/>
          </p:cNvPicPr>
          <p:nvPr/>
        </p:nvPicPr>
        <p:blipFill>
          <a:blip r:embed="rId3" cstate="print"/>
          <a:srcRect r="11858"/>
          <a:stretch>
            <a:fillRect/>
          </a:stretch>
        </p:blipFill>
        <p:spPr bwMode="auto">
          <a:xfrm>
            <a:off x="8215313" y="5175250"/>
            <a:ext cx="928687" cy="1682750"/>
          </a:xfrm>
          <a:prstGeom prst="rect">
            <a:avLst/>
          </a:prstGeom>
          <a:noFill/>
          <a:ln w="9525">
            <a:noFill/>
            <a:miter lim="800000"/>
            <a:headEnd/>
            <a:tailEnd/>
          </a:ln>
        </p:spPr>
      </p:pic>
      <p:sp>
        <p:nvSpPr>
          <p:cNvPr id="2" name="Заголовок 1"/>
          <p:cNvSpPr>
            <a:spLocks noGrp="1"/>
          </p:cNvSpPr>
          <p:nvPr>
            <p:ph type="ctrTitle"/>
          </p:nvPr>
        </p:nvSpPr>
        <p:spPr>
          <a:xfrm>
            <a:off x="0" y="214290"/>
            <a:ext cx="9144000" cy="1143008"/>
          </a:xfrm>
          <a:gradFill>
            <a:gsLst>
              <a:gs pos="0">
                <a:schemeClr val="accent6">
                  <a:lumMod val="20000"/>
                  <a:lumOff val="80000"/>
                  <a:alpha val="0"/>
                </a:schemeClr>
              </a:gs>
              <a:gs pos="39999">
                <a:schemeClr val="accent6">
                  <a:lumMod val="60000"/>
                  <a:lumOff val="40000"/>
                  <a:alpha val="0"/>
                </a:schemeClr>
              </a:gs>
              <a:gs pos="70000">
                <a:schemeClr val="accent6">
                  <a:lumMod val="75000"/>
                  <a:alpha val="67000"/>
                </a:schemeClr>
              </a:gs>
              <a:gs pos="100000">
                <a:srgbClr val="FF0000">
                  <a:alpha val="60000"/>
                </a:srgbClr>
              </a:gs>
            </a:gsLst>
            <a:lin ang="5400000" scaled="0"/>
          </a:gradFill>
        </p:spPr>
        <p:txBody>
          <a:bodyPr/>
          <a:lstStyle>
            <a:lvl1pPr>
              <a:defRPr b="1">
                <a:solidFill>
                  <a:schemeClr val="bg1">
                    <a:lumMod val="95000"/>
                  </a:schemeClr>
                </a:solidFill>
                <a:effectLst>
                  <a:outerShdw blurRad="38100" dist="38100" dir="2700000" algn="tl">
                    <a:srgbClr val="000000">
                      <a:alpha val="43137"/>
                    </a:srgbClr>
                  </a:outerShdw>
                </a:effectLst>
                <a:latin typeface="Cambria" pitchFamily="18" charset="0"/>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500166" y="2143116"/>
            <a:ext cx="6400800" cy="1752600"/>
          </a:xfrm>
        </p:spPr>
        <p:txBody>
          <a:bodyPr/>
          <a:lstStyle>
            <a:lvl1pPr marL="0" indent="0" algn="ctr">
              <a:buNone/>
              <a:defRPr b="1">
                <a:solidFill>
                  <a:schemeClr val="tx1">
                    <a:lumMod val="75000"/>
                    <a:lumOff val="25000"/>
                  </a:schemeClr>
                </a:solidFill>
                <a:effectLst/>
                <a:latin typeface="Garamond"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6" name="Дата 3"/>
          <p:cNvSpPr>
            <a:spLocks noGrp="1"/>
          </p:cNvSpPr>
          <p:nvPr>
            <p:ph type="dt" sz="half" idx="10"/>
          </p:nvPr>
        </p:nvSpPr>
        <p:spPr/>
        <p:txBody>
          <a:bodyPr/>
          <a:lstStyle>
            <a:lvl1pPr>
              <a:defRPr>
                <a:solidFill>
                  <a:srgbClr val="002060"/>
                </a:solidFill>
              </a:defRPr>
            </a:lvl1pPr>
          </a:lstStyle>
          <a:p>
            <a:fld id="{7C4C1CEC-9CF6-4194-8658-EC06B2EBAD84}" type="datetimeFigureOut">
              <a:rPr lang="ru-RU" smtClean="0"/>
              <a:pPr/>
              <a:t>13.12.2016</a:t>
            </a:fld>
            <a:endParaRPr lang="ru-RU"/>
          </a:p>
        </p:txBody>
      </p:sp>
      <p:sp>
        <p:nvSpPr>
          <p:cNvPr id="7" name="Нижний колонтитул 4"/>
          <p:cNvSpPr>
            <a:spLocks noGrp="1"/>
          </p:cNvSpPr>
          <p:nvPr>
            <p:ph type="ftr" sz="quarter" idx="11"/>
          </p:nvPr>
        </p:nvSpPr>
        <p:spPr/>
        <p:txBody>
          <a:bodyPr/>
          <a:lstStyle>
            <a:lvl1pPr>
              <a:defRPr>
                <a:solidFill>
                  <a:srgbClr val="002060"/>
                </a:solidFill>
              </a:defRPr>
            </a:lvl1pPr>
          </a:lstStyle>
          <a:p>
            <a:endParaRPr lang="ru-RU"/>
          </a:p>
        </p:txBody>
      </p:sp>
      <p:sp>
        <p:nvSpPr>
          <p:cNvPr id="8" name="Номер слайда 5"/>
          <p:cNvSpPr>
            <a:spLocks noGrp="1"/>
          </p:cNvSpPr>
          <p:nvPr>
            <p:ph type="sldNum" sz="quarter" idx="12"/>
          </p:nvPr>
        </p:nvSpPr>
        <p:spPr>
          <a:xfrm>
            <a:off x="6553200" y="6356350"/>
            <a:ext cx="1662113" cy="365125"/>
          </a:xfrm>
        </p:spPr>
        <p:txBody>
          <a:bodyPr/>
          <a:lstStyle>
            <a:lvl1pPr>
              <a:defRPr>
                <a:solidFill>
                  <a:srgbClr val="002060"/>
                </a:solidFill>
              </a:defRPr>
            </a:lvl1pPr>
          </a:lstStyle>
          <a:p>
            <a:fld id="{AF9A1478-C3D5-48D3-B7EF-4D4A25619461}" type="slidenum">
              <a:rPr lang="ru-RU" smtClean="0"/>
              <a:pPr/>
              <a:t>‹#›</a:t>
            </a:fld>
            <a:endParaRPr lang="ru-RU"/>
          </a:p>
        </p:txBody>
      </p:sp>
    </p:spTree>
  </p:cSld>
  <p:clrMapOvr>
    <a:masterClrMapping/>
  </p:clrMapOvr>
  <p:transition>
    <p:wheel spokes="3"/>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7C4C1CEC-9CF6-4194-8658-EC06B2EBAD84}" type="datetimeFigureOut">
              <a:rPr lang="ru-RU" smtClean="0"/>
              <a:pPr/>
              <a:t>13.12.2016</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F9A1478-C3D5-48D3-B7EF-4D4A25619461}" type="slidenum">
              <a:rPr lang="ru-RU" smtClean="0"/>
              <a:pPr/>
              <a:t>‹#›</a:t>
            </a:fld>
            <a:endParaRPr lang="ru-RU"/>
          </a:p>
        </p:txBody>
      </p:sp>
    </p:spTree>
  </p:cSld>
  <p:clrMapOvr>
    <a:masterClrMapping/>
  </p:clrMapOvr>
  <p:transition>
    <p:wheel spokes="3"/>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7C4C1CEC-9CF6-4194-8658-EC06B2EBAD84}" type="datetimeFigureOut">
              <a:rPr lang="ru-RU" smtClean="0"/>
              <a:pPr/>
              <a:t>13.12.2016</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F9A1478-C3D5-48D3-B7EF-4D4A25619461}" type="slidenum">
              <a:rPr lang="ru-RU" smtClean="0"/>
              <a:pPr/>
              <a:t>‹#›</a:t>
            </a:fld>
            <a:endParaRPr lang="ru-RU"/>
          </a:p>
        </p:txBody>
      </p:sp>
    </p:spTree>
  </p:cSld>
  <p:clrMapOvr>
    <a:masterClrMapping/>
  </p:clrMapOvr>
  <p:transition>
    <p:wheel spokes="3"/>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7C4C1CEC-9CF6-4194-8658-EC06B2EBAD84}" type="datetimeFigureOut">
              <a:rPr lang="ru-RU" smtClean="0"/>
              <a:pPr/>
              <a:t>13.12.2016</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F9A1478-C3D5-48D3-B7EF-4D4A25619461}" type="slidenum">
              <a:rPr lang="ru-RU" smtClean="0"/>
              <a:pPr/>
              <a:t>‹#›</a:t>
            </a:fld>
            <a:endParaRPr lang="ru-RU"/>
          </a:p>
        </p:txBody>
      </p:sp>
    </p:spTree>
  </p:cSld>
  <p:clrMapOvr>
    <a:masterClrMapping/>
  </p:clrMapOvr>
  <p:transition>
    <p:wheel spokes="3"/>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solidFill>
                  <a:srgbClr val="C00000"/>
                </a:solidFill>
              </a:defRPr>
            </a:lvl1pPr>
          </a:lstStyle>
          <a:p>
            <a:r>
              <a:rPr lang="ru-RU" smtClean="0"/>
              <a:t>Образец заголовка</a:t>
            </a:r>
            <a:endParaRPr lang="ru-RU" dirty="0"/>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7C4C1CEC-9CF6-4194-8658-EC06B2EBAD84}" type="datetimeFigureOut">
              <a:rPr lang="ru-RU" smtClean="0"/>
              <a:pPr/>
              <a:t>13.12.2016</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F9A1478-C3D5-48D3-B7EF-4D4A25619461}" type="slidenum">
              <a:rPr lang="ru-RU" smtClean="0"/>
              <a:pPr/>
              <a:t>‹#›</a:t>
            </a:fld>
            <a:endParaRPr lang="ru-RU"/>
          </a:p>
        </p:txBody>
      </p:sp>
    </p:spTree>
  </p:cSld>
  <p:clrMapOvr>
    <a:masterClrMapping/>
  </p:clrMapOvr>
  <p:transition>
    <p:wheel spokes="3"/>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fld id="{7C4C1CEC-9CF6-4194-8658-EC06B2EBAD84}" type="datetimeFigureOut">
              <a:rPr lang="ru-RU" smtClean="0"/>
              <a:pPr/>
              <a:t>13.12.2016</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fld id="{AF9A1478-C3D5-48D3-B7EF-4D4A25619461}" type="slidenum">
              <a:rPr lang="ru-RU" smtClean="0"/>
              <a:pPr/>
              <a:t>‹#›</a:t>
            </a:fld>
            <a:endParaRPr lang="ru-RU"/>
          </a:p>
        </p:txBody>
      </p:sp>
    </p:spTree>
  </p:cSld>
  <p:clrMapOvr>
    <a:masterClrMapping/>
  </p:clrMapOvr>
  <p:transition>
    <p:wheel spokes="3"/>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fld id="{7C4C1CEC-9CF6-4194-8658-EC06B2EBAD84}" type="datetimeFigureOut">
              <a:rPr lang="ru-RU" smtClean="0"/>
              <a:pPr/>
              <a:t>13.12.2016</a:t>
            </a:fld>
            <a:endParaRPr lang="ru-RU"/>
          </a:p>
        </p:txBody>
      </p:sp>
      <p:sp>
        <p:nvSpPr>
          <p:cNvPr id="8" name="Нижний колонтитул 4"/>
          <p:cNvSpPr>
            <a:spLocks noGrp="1"/>
          </p:cNvSpPr>
          <p:nvPr>
            <p:ph type="ftr" sz="quarter" idx="11"/>
          </p:nvPr>
        </p:nvSpPr>
        <p:spPr/>
        <p:txBody>
          <a:bodyPr/>
          <a:lstStyle>
            <a:lvl1pPr>
              <a:defRPr/>
            </a:lvl1pPr>
          </a:lstStyle>
          <a:p>
            <a:endParaRPr lang="ru-RU"/>
          </a:p>
        </p:txBody>
      </p:sp>
      <p:sp>
        <p:nvSpPr>
          <p:cNvPr id="9" name="Номер слайда 5"/>
          <p:cNvSpPr>
            <a:spLocks noGrp="1"/>
          </p:cNvSpPr>
          <p:nvPr>
            <p:ph type="sldNum" sz="quarter" idx="12"/>
          </p:nvPr>
        </p:nvSpPr>
        <p:spPr/>
        <p:txBody>
          <a:bodyPr/>
          <a:lstStyle>
            <a:lvl1pPr>
              <a:defRPr/>
            </a:lvl1pPr>
          </a:lstStyle>
          <a:p>
            <a:fld id="{AF9A1478-C3D5-48D3-B7EF-4D4A25619461}" type="slidenum">
              <a:rPr lang="ru-RU" smtClean="0"/>
              <a:pPr/>
              <a:t>‹#›</a:t>
            </a:fld>
            <a:endParaRPr lang="ru-RU"/>
          </a:p>
        </p:txBody>
      </p:sp>
    </p:spTree>
  </p:cSld>
  <p:clrMapOvr>
    <a:masterClrMapping/>
  </p:clrMapOvr>
  <p:transition>
    <p:wheel spokes="3"/>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fld id="{7C4C1CEC-9CF6-4194-8658-EC06B2EBAD84}" type="datetimeFigureOut">
              <a:rPr lang="ru-RU" smtClean="0"/>
              <a:pPr/>
              <a:t>13.12.2016</a:t>
            </a:fld>
            <a:endParaRPr lang="ru-RU"/>
          </a:p>
        </p:txBody>
      </p:sp>
      <p:sp>
        <p:nvSpPr>
          <p:cNvPr id="4" name="Нижний колонтитул 4"/>
          <p:cNvSpPr>
            <a:spLocks noGrp="1"/>
          </p:cNvSpPr>
          <p:nvPr>
            <p:ph type="ftr" sz="quarter" idx="11"/>
          </p:nvPr>
        </p:nvSpPr>
        <p:spPr/>
        <p:txBody>
          <a:bodyPr/>
          <a:lstStyle>
            <a:lvl1pPr>
              <a:defRPr/>
            </a:lvl1pPr>
          </a:lstStyle>
          <a:p>
            <a:endParaRPr lang="ru-RU"/>
          </a:p>
        </p:txBody>
      </p:sp>
      <p:sp>
        <p:nvSpPr>
          <p:cNvPr id="5" name="Номер слайда 5"/>
          <p:cNvSpPr>
            <a:spLocks noGrp="1"/>
          </p:cNvSpPr>
          <p:nvPr>
            <p:ph type="sldNum" sz="quarter" idx="12"/>
          </p:nvPr>
        </p:nvSpPr>
        <p:spPr/>
        <p:txBody>
          <a:bodyPr/>
          <a:lstStyle>
            <a:lvl1pPr>
              <a:defRPr/>
            </a:lvl1pPr>
          </a:lstStyle>
          <a:p>
            <a:fld id="{AF9A1478-C3D5-48D3-B7EF-4D4A25619461}" type="slidenum">
              <a:rPr lang="ru-RU" smtClean="0"/>
              <a:pPr/>
              <a:t>‹#›</a:t>
            </a:fld>
            <a:endParaRPr lang="ru-RU"/>
          </a:p>
        </p:txBody>
      </p:sp>
    </p:spTree>
  </p:cSld>
  <p:clrMapOvr>
    <a:masterClrMapping/>
  </p:clrMapOvr>
  <p:transition>
    <p:wheel spokes="3"/>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fld id="{7C4C1CEC-9CF6-4194-8658-EC06B2EBAD84}" type="datetimeFigureOut">
              <a:rPr lang="ru-RU" smtClean="0"/>
              <a:pPr/>
              <a:t>13.12.2016</a:t>
            </a:fld>
            <a:endParaRPr lang="ru-RU"/>
          </a:p>
        </p:txBody>
      </p:sp>
      <p:sp>
        <p:nvSpPr>
          <p:cNvPr id="3" name="Нижний колонтитул 4"/>
          <p:cNvSpPr>
            <a:spLocks noGrp="1"/>
          </p:cNvSpPr>
          <p:nvPr>
            <p:ph type="ftr" sz="quarter" idx="11"/>
          </p:nvPr>
        </p:nvSpPr>
        <p:spPr/>
        <p:txBody>
          <a:bodyPr/>
          <a:lstStyle>
            <a:lvl1pPr>
              <a:defRPr/>
            </a:lvl1pPr>
          </a:lstStyle>
          <a:p>
            <a:endParaRPr lang="ru-RU"/>
          </a:p>
        </p:txBody>
      </p:sp>
      <p:sp>
        <p:nvSpPr>
          <p:cNvPr id="4" name="Номер слайда 5"/>
          <p:cNvSpPr>
            <a:spLocks noGrp="1"/>
          </p:cNvSpPr>
          <p:nvPr>
            <p:ph type="sldNum" sz="quarter" idx="12"/>
          </p:nvPr>
        </p:nvSpPr>
        <p:spPr/>
        <p:txBody>
          <a:bodyPr/>
          <a:lstStyle>
            <a:lvl1pPr>
              <a:defRPr/>
            </a:lvl1pPr>
          </a:lstStyle>
          <a:p>
            <a:fld id="{AF9A1478-C3D5-48D3-B7EF-4D4A25619461}" type="slidenum">
              <a:rPr lang="ru-RU" smtClean="0"/>
              <a:pPr/>
              <a:t>‹#›</a:t>
            </a:fld>
            <a:endParaRPr lang="ru-RU"/>
          </a:p>
        </p:txBody>
      </p:sp>
    </p:spTree>
  </p:cSld>
  <p:clrMapOvr>
    <a:masterClrMapping/>
  </p:clrMapOvr>
  <p:transition>
    <p:wheel spokes="3"/>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fld id="{7C4C1CEC-9CF6-4194-8658-EC06B2EBAD84}" type="datetimeFigureOut">
              <a:rPr lang="ru-RU" smtClean="0"/>
              <a:pPr/>
              <a:t>13.12.2016</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fld id="{AF9A1478-C3D5-48D3-B7EF-4D4A25619461}" type="slidenum">
              <a:rPr lang="ru-RU" smtClean="0"/>
              <a:pPr/>
              <a:t>‹#›</a:t>
            </a:fld>
            <a:endParaRPr lang="ru-RU"/>
          </a:p>
        </p:txBody>
      </p:sp>
    </p:spTree>
  </p:cSld>
  <p:clrMapOvr>
    <a:masterClrMapping/>
  </p:clrMapOvr>
  <p:transition>
    <p:wheel spokes="3"/>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fld id="{7C4C1CEC-9CF6-4194-8658-EC06B2EBAD84}" type="datetimeFigureOut">
              <a:rPr lang="ru-RU" smtClean="0"/>
              <a:pPr/>
              <a:t>13.12.2016</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fld id="{AF9A1478-C3D5-48D3-B7EF-4D4A25619461}" type="slidenum">
              <a:rPr lang="ru-RU" smtClean="0"/>
              <a:pPr/>
              <a:t>‹#›</a:t>
            </a:fld>
            <a:endParaRPr lang="ru-RU"/>
          </a:p>
        </p:txBody>
      </p:sp>
    </p:spTree>
  </p:cSld>
  <p:clrMapOvr>
    <a:masterClrMapping/>
  </p:clrMapOvr>
  <p:transition>
    <p:wheel spokes="3"/>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duotone>
              <a:schemeClr val="bg2">
                <a:shade val="45000"/>
                <a:satMod val="135000"/>
              </a:schemeClr>
              <a:prstClr val="white"/>
            </a:duotone>
          </a:blip>
          <a:srcRect/>
          <a:tile tx="0" ty="0" sx="100000" sy="100000" flip="none" algn="tl"/>
        </a:blipFill>
        <a:effectLst/>
      </p:bgPr>
    </p:bg>
    <p:spTree>
      <p:nvGrpSpPr>
        <p:cNvPr id="1" name=""/>
        <p:cNvGrpSpPr/>
        <p:nvPr/>
      </p:nvGrpSpPr>
      <p:grpSpPr>
        <a:xfrm>
          <a:off x="0" y="0"/>
          <a:ext cx="0" cy="0"/>
          <a:chOff x="0" y="0"/>
          <a:chExt cx="0" cy="0"/>
        </a:xfrm>
      </p:grpSpPr>
      <p:pic>
        <p:nvPicPr>
          <p:cNvPr id="12" name="Picture 4" descr="H:\графика\asadal\scool\scool\38 [Converted]111.png"/>
          <p:cNvPicPr>
            <a:picLocks noChangeAspect="1" noChangeArrowheads="1"/>
          </p:cNvPicPr>
          <p:nvPr/>
        </p:nvPicPr>
        <p:blipFill>
          <a:blip r:embed="rId14" cstate="print"/>
          <a:srcRect l="2920" t="16669" r="3650"/>
          <a:stretch>
            <a:fillRect/>
          </a:stretch>
        </p:blipFill>
        <p:spPr bwMode="auto">
          <a:xfrm>
            <a:off x="0" y="0"/>
            <a:ext cx="9144000" cy="14287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descr="H:\графика\asadal\scool\scool\38 [Converted].png"/>
          <p:cNvPicPr>
            <a:picLocks noChangeAspect="1" noChangeArrowheads="1"/>
          </p:cNvPicPr>
          <p:nvPr/>
        </p:nvPicPr>
        <p:blipFill>
          <a:blip r:embed="rId15" cstate="print"/>
          <a:srcRect l="11539" b="11938"/>
          <a:stretch>
            <a:fillRect/>
          </a:stretch>
        </p:blipFill>
        <p:spPr bwMode="auto">
          <a:xfrm>
            <a:off x="0" y="5357813"/>
            <a:ext cx="3286125" cy="1500187"/>
          </a:xfrm>
          <a:prstGeom prst="rect">
            <a:avLst/>
          </a:prstGeom>
          <a:noFill/>
          <a:ln w="9525">
            <a:noFill/>
            <a:miter lim="800000"/>
            <a:headEnd/>
            <a:tailEnd/>
          </a:ln>
        </p:spPr>
      </p:pic>
      <p:pic>
        <p:nvPicPr>
          <p:cNvPr id="1028" name="Picture 2" descr="H:\графика\asadal\scool\scool\23\10101010.png"/>
          <p:cNvPicPr>
            <a:picLocks noChangeAspect="1" noChangeArrowheads="1"/>
          </p:cNvPicPr>
          <p:nvPr/>
        </p:nvPicPr>
        <p:blipFill>
          <a:blip r:embed="rId16" cstate="print"/>
          <a:srcRect r="11858"/>
          <a:stretch>
            <a:fillRect/>
          </a:stretch>
        </p:blipFill>
        <p:spPr bwMode="auto">
          <a:xfrm>
            <a:off x="8215313" y="5175250"/>
            <a:ext cx="928687" cy="1682750"/>
          </a:xfrm>
          <a:prstGeom prst="rect">
            <a:avLst/>
          </a:prstGeom>
          <a:noFill/>
          <a:ln w="9525">
            <a:noFill/>
            <a:miter lim="800000"/>
            <a:headEnd/>
            <a:tailEnd/>
          </a:ln>
        </p:spPr>
      </p:pic>
      <p:sp>
        <p:nvSpPr>
          <p:cNvPr id="2" name="Заголовок 1"/>
          <p:cNvSpPr>
            <a:spLocks noGrp="1"/>
          </p:cNvSpPr>
          <p:nvPr>
            <p:ph type="title"/>
          </p:nvPr>
        </p:nvSpPr>
        <p:spPr>
          <a:xfrm>
            <a:off x="0" y="214313"/>
            <a:ext cx="9144000" cy="1143000"/>
          </a:xfrm>
          <a:prstGeom prst="rect">
            <a:avLst/>
          </a:prstGeom>
          <a:gradFill>
            <a:gsLst>
              <a:gs pos="0">
                <a:schemeClr val="accent6">
                  <a:lumMod val="20000"/>
                  <a:lumOff val="80000"/>
                  <a:alpha val="0"/>
                </a:schemeClr>
              </a:gs>
              <a:gs pos="39999">
                <a:schemeClr val="accent6">
                  <a:lumMod val="60000"/>
                  <a:lumOff val="40000"/>
                  <a:alpha val="0"/>
                </a:schemeClr>
              </a:gs>
              <a:gs pos="70000">
                <a:schemeClr val="accent6">
                  <a:lumMod val="75000"/>
                  <a:alpha val="67000"/>
                </a:schemeClr>
              </a:gs>
              <a:gs pos="100000">
                <a:srgbClr val="FF0000">
                  <a:alpha val="60000"/>
                </a:srgbClr>
              </a:gs>
            </a:gsLst>
            <a:lin ang="5400000" scaled="0"/>
          </a:gradFill>
        </p:spPr>
        <p:txBody>
          <a:bodyPr vert="horz" lIns="91440" tIns="45720" rIns="91440" bIns="45720" rtlCol="0" anchor="ctr">
            <a:normAutofit/>
          </a:bodyPr>
          <a:lstStyle/>
          <a:p>
            <a:r>
              <a:rPr lang="ru-RU" dirty="0" smtClean="0"/>
              <a:t>Образец заголовка</a:t>
            </a:r>
            <a:endParaRPr lang="ru-RU" dirty="0"/>
          </a:p>
        </p:txBody>
      </p:sp>
      <p:sp>
        <p:nvSpPr>
          <p:cNvPr id="1030" name="Текст 2"/>
          <p:cNvSpPr>
            <a:spLocks noGrp="1"/>
          </p:cNvSpPr>
          <p:nvPr>
            <p:ph type="body" idx="1"/>
          </p:nvPr>
        </p:nvSpPr>
        <p:spPr bwMode="auto">
          <a:xfrm>
            <a:off x="457200" y="1571625"/>
            <a:ext cx="8229600" cy="4554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fld id="{7C4C1CEC-9CF6-4194-8658-EC06B2EBAD84}" type="datetimeFigureOut">
              <a:rPr lang="ru-RU" smtClean="0"/>
              <a:pPr/>
              <a:t>13.12.2016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fld id="{AF9A1478-C3D5-48D3-B7EF-4D4A2561946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wheel spokes="3"/>
  </p:transition>
  <p:txStyles>
    <p:titleStyle>
      <a:lvl1pPr algn="ctr" rtl="0" eaLnBrk="1" fontAlgn="base" hangingPunct="1">
        <a:spcBef>
          <a:spcPct val="0"/>
        </a:spcBef>
        <a:spcAft>
          <a:spcPct val="0"/>
        </a:spcAft>
        <a:defRPr sz="4400" b="1" kern="1200">
          <a:solidFill>
            <a:srgbClr val="F2F2F2"/>
          </a:solidFill>
          <a:effectLst>
            <a:outerShdw blurRad="38100" dist="38100" dir="2700000" algn="tl">
              <a:srgbClr val="000000">
                <a:alpha val="43137"/>
              </a:srgbClr>
            </a:outerShdw>
          </a:effectLst>
          <a:latin typeface="Cambria" pitchFamily="18" charset="0"/>
          <a:ea typeface="+mj-ea"/>
          <a:cs typeface="+mj-cs"/>
        </a:defRPr>
      </a:lvl1pPr>
      <a:lvl2pPr algn="ctr" rtl="0" eaLnBrk="1" fontAlgn="base" hangingPunct="1">
        <a:spcBef>
          <a:spcPct val="0"/>
        </a:spcBef>
        <a:spcAft>
          <a:spcPct val="0"/>
        </a:spcAft>
        <a:defRPr sz="4400" b="1">
          <a:solidFill>
            <a:srgbClr val="F2F2F2"/>
          </a:solidFill>
          <a:latin typeface="Cambria" pitchFamily="18" charset="0"/>
        </a:defRPr>
      </a:lvl2pPr>
      <a:lvl3pPr algn="ctr" rtl="0" eaLnBrk="1" fontAlgn="base" hangingPunct="1">
        <a:spcBef>
          <a:spcPct val="0"/>
        </a:spcBef>
        <a:spcAft>
          <a:spcPct val="0"/>
        </a:spcAft>
        <a:defRPr sz="4400" b="1">
          <a:solidFill>
            <a:srgbClr val="F2F2F2"/>
          </a:solidFill>
          <a:latin typeface="Cambria" pitchFamily="18" charset="0"/>
        </a:defRPr>
      </a:lvl3pPr>
      <a:lvl4pPr algn="ctr" rtl="0" eaLnBrk="1" fontAlgn="base" hangingPunct="1">
        <a:spcBef>
          <a:spcPct val="0"/>
        </a:spcBef>
        <a:spcAft>
          <a:spcPct val="0"/>
        </a:spcAft>
        <a:defRPr sz="4400" b="1">
          <a:solidFill>
            <a:srgbClr val="F2F2F2"/>
          </a:solidFill>
          <a:latin typeface="Cambria" pitchFamily="18" charset="0"/>
        </a:defRPr>
      </a:lvl4pPr>
      <a:lvl5pPr algn="ctr" rtl="0" eaLnBrk="1" fontAlgn="base" hangingPunct="1">
        <a:spcBef>
          <a:spcPct val="0"/>
        </a:spcBef>
        <a:spcAft>
          <a:spcPct val="0"/>
        </a:spcAft>
        <a:defRPr sz="4400" b="1">
          <a:solidFill>
            <a:srgbClr val="F2F2F2"/>
          </a:solidFill>
          <a:latin typeface="Cambria" pitchFamily="18" charset="0"/>
        </a:defRPr>
      </a:lvl5pPr>
      <a:lvl6pPr marL="457200" algn="ctr" rtl="0" eaLnBrk="1" fontAlgn="base" hangingPunct="1">
        <a:spcBef>
          <a:spcPct val="0"/>
        </a:spcBef>
        <a:spcAft>
          <a:spcPct val="0"/>
        </a:spcAft>
        <a:defRPr sz="4400" b="1">
          <a:solidFill>
            <a:srgbClr val="F2F2F2"/>
          </a:solidFill>
          <a:latin typeface="Cambria" pitchFamily="18" charset="0"/>
        </a:defRPr>
      </a:lvl6pPr>
      <a:lvl7pPr marL="914400" algn="ctr" rtl="0" eaLnBrk="1" fontAlgn="base" hangingPunct="1">
        <a:spcBef>
          <a:spcPct val="0"/>
        </a:spcBef>
        <a:spcAft>
          <a:spcPct val="0"/>
        </a:spcAft>
        <a:defRPr sz="4400" b="1">
          <a:solidFill>
            <a:srgbClr val="F2F2F2"/>
          </a:solidFill>
          <a:latin typeface="Cambria" pitchFamily="18" charset="0"/>
        </a:defRPr>
      </a:lvl7pPr>
      <a:lvl8pPr marL="1371600" algn="ctr" rtl="0" eaLnBrk="1" fontAlgn="base" hangingPunct="1">
        <a:spcBef>
          <a:spcPct val="0"/>
        </a:spcBef>
        <a:spcAft>
          <a:spcPct val="0"/>
        </a:spcAft>
        <a:defRPr sz="4400" b="1">
          <a:solidFill>
            <a:srgbClr val="F2F2F2"/>
          </a:solidFill>
          <a:latin typeface="Cambria" pitchFamily="18" charset="0"/>
        </a:defRPr>
      </a:lvl8pPr>
      <a:lvl9pPr marL="1828800" algn="ctr" rtl="0" eaLnBrk="1" fontAlgn="base" hangingPunct="1">
        <a:spcBef>
          <a:spcPct val="0"/>
        </a:spcBef>
        <a:spcAft>
          <a:spcPct val="0"/>
        </a:spcAft>
        <a:defRPr sz="4400" b="1">
          <a:solidFill>
            <a:srgbClr val="F2F2F2"/>
          </a:solidFill>
          <a:latin typeface="Cambria" pitchFamily="18" charset="0"/>
        </a:defRPr>
      </a:lvl9pPr>
    </p:titleStyle>
    <p:bodyStyle>
      <a:lvl1pPr marL="342900" indent="-342900" algn="l" rtl="0" eaLnBrk="1" fontAlgn="base" hangingPunct="1">
        <a:spcBef>
          <a:spcPct val="20000"/>
        </a:spcBef>
        <a:spcAft>
          <a:spcPct val="0"/>
        </a:spcAft>
        <a:buFont typeface="Arial" charset="0"/>
        <a:buChar char="•"/>
        <a:defRPr sz="3200" b="1" kern="1200">
          <a:solidFill>
            <a:schemeClr val="tx1"/>
          </a:solidFill>
          <a:latin typeface="Garamond" pitchFamily="18" charset="0"/>
          <a:ea typeface="+mn-ea"/>
          <a:cs typeface="+mn-cs"/>
        </a:defRPr>
      </a:lvl1pPr>
      <a:lvl2pPr marL="742950" indent="-285750" algn="l" rtl="0" eaLnBrk="1" fontAlgn="base" hangingPunct="1">
        <a:spcBef>
          <a:spcPct val="20000"/>
        </a:spcBef>
        <a:spcAft>
          <a:spcPct val="0"/>
        </a:spcAft>
        <a:buFont typeface="Arial" charset="0"/>
        <a:buChar char="–"/>
        <a:defRPr sz="2800" b="1" kern="1200">
          <a:solidFill>
            <a:schemeClr val="tx1"/>
          </a:solidFill>
          <a:latin typeface="Garamond" pitchFamily="18" charset="0"/>
          <a:ea typeface="+mn-ea"/>
          <a:cs typeface="+mn-cs"/>
        </a:defRPr>
      </a:lvl2pPr>
      <a:lvl3pPr marL="1143000" indent="-228600" algn="l" rtl="0" eaLnBrk="1" fontAlgn="base" hangingPunct="1">
        <a:spcBef>
          <a:spcPct val="20000"/>
        </a:spcBef>
        <a:spcAft>
          <a:spcPct val="0"/>
        </a:spcAft>
        <a:buFont typeface="Arial" charset="0"/>
        <a:buChar char="•"/>
        <a:defRPr sz="2400" b="1" kern="1200">
          <a:solidFill>
            <a:schemeClr val="tx1"/>
          </a:solidFill>
          <a:latin typeface="Garamond" pitchFamily="18" charset="0"/>
          <a:ea typeface="+mn-ea"/>
          <a:cs typeface="+mn-cs"/>
        </a:defRPr>
      </a:lvl3pPr>
      <a:lvl4pPr marL="1600200" indent="-228600" algn="l" rtl="0" eaLnBrk="1" fontAlgn="base" hangingPunct="1">
        <a:spcBef>
          <a:spcPct val="20000"/>
        </a:spcBef>
        <a:spcAft>
          <a:spcPct val="0"/>
        </a:spcAft>
        <a:buFont typeface="Arial" charset="0"/>
        <a:buChar char="–"/>
        <a:defRPr sz="2000" b="1" kern="1200">
          <a:solidFill>
            <a:schemeClr val="tx1"/>
          </a:solidFill>
          <a:latin typeface="Garamond" pitchFamily="18" charset="0"/>
          <a:ea typeface="+mn-ea"/>
          <a:cs typeface="+mn-cs"/>
        </a:defRPr>
      </a:lvl4pPr>
      <a:lvl5pPr marL="2057400" indent="-228600" algn="l" rtl="0" eaLnBrk="1" fontAlgn="base" hangingPunct="1">
        <a:spcBef>
          <a:spcPct val="20000"/>
        </a:spcBef>
        <a:spcAft>
          <a:spcPct val="0"/>
        </a:spcAft>
        <a:buFont typeface="Arial" charset="0"/>
        <a:buChar char="»"/>
        <a:defRPr sz="2000" b="1" kern="1200">
          <a:solidFill>
            <a:schemeClr val="tx1"/>
          </a:solidFill>
          <a:latin typeface="Garamon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s_304_nsk@nios.r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2844" y="1500174"/>
            <a:ext cx="8786874" cy="3714776"/>
          </a:xfrm>
        </p:spPr>
        <p:txBody>
          <a:bodyPr>
            <a:normAutofit fontScale="90000"/>
          </a:bodyPr>
          <a:lstStyle/>
          <a:p>
            <a:r>
              <a:rPr lang="ru-RU" sz="1800" dirty="0" smtClean="0">
                <a:solidFill>
                  <a:srgbClr val="C00000"/>
                </a:solidFill>
              </a:rPr>
              <a:t>МУНИЦИПАЛЬНОЕ КАЗЕННОЕ ДОШКОЛЬНОЕ ОБРАЗОВАТЕЛЬНОЕ УЧРЕЖДЕНИЕ </a:t>
            </a:r>
            <a:br>
              <a:rPr lang="ru-RU" sz="1800" dirty="0" smtClean="0">
                <a:solidFill>
                  <a:srgbClr val="C00000"/>
                </a:solidFill>
              </a:rPr>
            </a:br>
            <a:r>
              <a:rPr lang="ru-RU" sz="1800" dirty="0" smtClean="0">
                <a:solidFill>
                  <a:srgbClr val="C00000"/>
                </a:solidFill>
              </a:rPr>
              <a:t>ГОРОДА НОВОСИБИРСКА</a:t>
            </a:r>
            <a:br>
              <a:rPr lang="ru-RU" sz="1800" dirty="0" smtClean="0">
                <a:solidFill>
                  <a:srgbClr val="C00000"/>
                </a:solidFill>
              </a:rPr>
            </a:br>
            <a:r>
              <a:rPr lang="ru-RU" sz="1800" dirty="0" smtClean="0">
                <a:solidFill>
                  <a:srgbClr val="C00000"/>
                </a:solidFill>
              </a:rPr>
              <a:t> «Детский </a:t>
            </a:r>
            <a:r>
              <a:rPr lang="ru-RU" sz="1800" dirty="0" err="1" smtClean="0">
                <a:solidFill>
                  <a:srgbClr val="C00000"/>
                </a:solidFill>
              </a:rPr>
              <a:t>сад№</a:t>
            </a:r>
            <a:r>
              <a:rPr lang="ru-RU" sz="1800" dirty="0" smtClean="0">
                <a:solidFill>
                  <a:srgbClr val="C00000"/>
                </a:solidFill>
              </a:rPr>
              <a:t> 304 комбинированного вида»</a:t>
            </a:r>
            <a:br>
              <a:rPr lang="ru-RU" sz="1800" dirty="0" smtClean="0">
                <a:solidFill>
                  <a:srgbClr val="C00000"/>
                </a:solidFill>
              </a:rPr>
            </a:br>
            <a:r>
              <a:rPr lang="ru-RU" sz="1800" dirty="0" smtClean="0">
                <a:solidFill>
                  <a:srgbClr val="C00000"/>
                </a:solidFill>
              </a:rPr>
              <a:t>Юридический адрес: 630090, г. Новосибирск, ул. Детский проезд, 17-19</a:t>
            </a:r>
            <a:br>
              <a:rPr lang="ru-RU" sz="1800" dirty="0" smtClean="0">
                <a:solidFill>
                  <a:srgbClr val="C00000"/>
                </a:solidFill>
              </a:rPr>
            </a:br>
            <a:r>
              <a:rPr lang="ru-RU" sz="1800" dirty="0" smtClean="0">
                <a:solidFill>
                  <a:srgbClr val="C00000"/>
                </a:solidFill>
              </a:rPr>
              <a:t>электронная почта:  </a:t>
            </a:r>
            <a:r>
              <a:rPr lang="en-US" sz="1800" u="sng" dirty="0" smtClean="0">
                <a:solidFill>
                  <a:srgbClr val="C00000"/>
                </a:solidFill>
                <a:hlinkClick r:id="rId2"/>
              </a:rPr>
              <a:t>Ds</a:t>
            </a:r>
            <a:r>
              <a:rPr lang="ru-RU" sz="1800" u="sng" dirty="0" smtClean="0">
                <a:solidFill>
                  <a:srgbClr val="C00000"/>
                </a:solidFill>
                <a:hlinkClick r:id="rId2"/>
              </a:rPr>
              <a:t>_304_</a:t>
            </a:r>
            <a:r>
              <a:rPr lang="en-US" sz="1800" u="sng" dirty="0" err="1" smtClean="0">
                <a:solidFill>
                  <a:srgbClr val="C00000"/>
                </a:solidFill>
                <a:hlinkClick r:id="rId2"/>
              </a:rPr>
              <a:t>nsk</a:t>
            </a:r>
            <a:r>
              <a:rPr lang="ru-RU" sz="1800" u="sng" dirty="0" smtClean="0">
                <a:solidFill>
                  <a:srgbClr val="C00000"/>
                </a:solidFill>
                <a:hlinkClick r:id="rId2"/>
              </a:rPr>
              <a:t>@</a:t>
            </a:r>
            <a:r>
              <a:rPr lang="en-US" sz="1800" u="sng" dirty="0" err="1" smtClean="0">
                <a:solidFill>
                  <a:srgbClr val="C00000"/>
                </a:solidFill>
                <a:hlinkClick r:id="rId2"/>
              </a:rPr>
              <a:t>nios</a:t>
            </a:r>
            <a:r>
              <a:rPr lang="ru-RU" sz="1800" u="sng" dirty="0" smtClean="0">
                <a:solidFill>
                  <a:srgbClr val="C00000"/>
                </a:solidFill>
                <a:hlinkClick r:id="rId2"/>
              </a:rPr>
              <a:t>.</a:t>
            </a:r>
            <a:r>
              <a:rPr lang="en-US" sz="1800" u="sng" dirty="0" err="1" smtClean="0">
                <a:solidFill>
                  <a:srgbClr val="C00000"/>
                </a:solidFill>
                <a:hlinkClick r:id="rId2"/>
              </a:rPr>
              <a:t>ru</a:t>
            </a:r>
            <a:r>
              <a:rPr lang="ru-RU" sz="1800" dirty="0" smtClean="0">
                <a:solidFill>
                  <a:srgbClr val="C00000"/>
                </a:solidFill>
              </a:rPr>
              <a:t>,    тел. 330-91-16; </a:t>
            </a:r>
            <a:r>
              <a:rPr lang="ru-RU" dirty="0" smtClean="0"/>
              <a:t>  </a:t>
            </a:r>
            <a:r>
              <a:rPr lang="ru-RU" sz="1800" dirty="0" smtClean="0">
                <a:solidFill>
                  <a:srgbClr val="C00000"/>
                </a:solidFill>
              </a:rPr>
              <a:t>330-18-40</a:t>
            </a:r>
            <a:r>
              <a:rPr lang="ru-RU" dirty="0" smtClean="0"/>
              <a:t/>
            </a:r>
            <a:br>
              <a:rPr lang="ru-RU" dirty="0" smtClean="0"/>
            </a:br>
            <a:r>
              <a:rPr lang="ru-RU" dirty="0" smtClean="0"/>
              <a:t> </a:t>
            </a:r>
            <a:br>
              <a:rPr lang="ru-RU" dirty="0" smtClean="0"/>
            </a:br>
            <a:r>
              <a:rPr lang="ru-RU" dirty="0" smtClean="0"/>
              <a:t>Оздоровительные </a:t>
            </a:r>
            <a:r>
              <a:rPr lang="ru-RU" dirty="0" smtClean="0"/>
              <a:t>возможности </a:t>
            </a:r>
            <a:r>
              <a:rPr lang="ru-RU" dirty="0" err="1" smtClean="0"/>
              <a:t>логомассажа</a:t>
            </a:r>
            <a:endParaRPr lang="ru-RU" dirty="0"/>
          </a:p>
        </p:txBody>
      </p:sp>
      <p:sp>
        <p:nvSpPr>
          <p:cNvPr id="3" name="Подзаголовок 2"/>
          <p:cNvSpPr>
            <a:spLocks noGrp="1"/>
          </p:cNvSpPr>
          <p:nvPr>
            <p:ph type="subTitle" idx="1"/>
          </p:nvPr>
        </p:nvSpPr>
        <p:spPr>
          <a:xfrm>
            <a:off x="1571604" y="5929330"/>
            <a:ext cx="6429420" cy="714380"/>
          </a:xfrm>
        </p:spPr>
        <p:txBody>
          <a:bodyPr/>
          <a:lstStyle/>
          <a:p>
            <a:pPr algn="r"/>
            <a:r>
              <a:rPr lang="ru-RU" sz="2400" dirty="0" smtClean="0">
                <a:solidFill>
                  <a:srgbClr val="C00000"/>
                </a:solidFill>
              </a:rPr>
              <a:t>Учитель-логопед Саврушкина Ю. А</a:t>
            </a:r>
            <a:r>
              <a:rPr lang="ru-RU" sz="2400" dirty="0" smtClean="0"/>
              <a:t>. </a:t>
            </a:r>
            <a:endParaRPr lang="ru-RU" sz="2400" dirty="0" smtClean="0"/>
          </a:p>
        </p:txBody>
      </p:sp>
    </p:spTree>
  </p:cSld>
  <p:clrMapOvr>
    <a:masterClrMapping/>
  </p:clrMapOvr>
  <p:transition>
    <p:wheel spokes="3"/>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a:t> Основные приемы массажа  </a:t>
            </a:r>
            <a:endParaRPr lang="ru-RU" dirty="0"/>
          </a:p>
        </p:txBody>
      </p:sp>
      <p:sp>
        <p:nvSpPr>
          <p:cNvPr id="3" name="Содержимое 2"/>
          <p:cNvSpPr>
            <a:spLocks noGrp="1"/>
          </p:cNvSpPr>
          <p:nvPr>
            <p:ph sz="half" idx="1"/>
          </p:nvPr>
        </p:nvSpPr>
        <p:spPr>
          <a:xfrm>
            <a:off x="500034" y="1571612"/>
            <a:ext cx="2857520" cy="4554551"/>
          </a:xfrm>
        </p:spPr>
        <p:txBody>
          <a:bodyPr/>
          <a:lstStyle/>
          <a:p>
            <a:pPr>
              <a:buNone/>
            </a:pPr>
            <a:r>
              <a:rPr lang="ru-RU" sz="2400" dirty="0"/>
              <a:t>1</a:t>
            </a:r>
            <a:r>
              <a:rPr lang="ru-RU" sz="2400" dirty="0" smtClean="0"/>
              <a:t>. Поглаживание</a:t>
            </a:r>
            <a:r>
              <a:rPr lang="ru-RU" sz="2400" dirty="0"/>
              <a:t>.  </a:t>
            </a:r>
          </a:p>
          <a:p>
            <a:pPr>
              <a:buNone/>
            </a:pPr>
            <a:r>
              <a:rPr lang="ru-RU" sz="2400" dirty="0"/>
              <a:t>2</a:t>
            </a:r>
            <a:r>
              <a:rPr lang="ru-RU" sz="2400" dirty="0" smtClean="0"/>
              <a:t>. Растирание</a:t>
            </a:r>
            <a:r>
              <a:rPr lang="ru-RU" sz="2400" dirty="0"/>
              <a:t>. </a:t>
            </a:r>
          </a:p>
          <a:p>
            <a:pPr>
              <a:buNone/>
            </a:pPr>
            <a:r>
              <a:rPr lang="ru-RU" sz="2400" dirty="0"/>
              <a:t>3</a:t>
            </a:r>
            <a:r>
              <a:rPr lang="ru-RU" sz="2400" dirty="0" smtClean="0"/>
              <a:t>. Вибрация </a:t>
            </a:r>
            <a:r>
              <a:rPr lang="ru-RU" sz="2400" dirty="0"/>
              <a:t>и поколачивание.</a:t>
            </a:r>
          </a:p>
          <a:p>
            <a:pPr>
              <a:buNone/>
            </a:pPr>
            <a:r>
              <a:rPr lang="ru-RU" sz="2400" dirty="0"/>
              <a:t>4</a:t>
            </a:r>
            <a:r>
              <a:rPr lang="ru-RU" sz="2400" dirty="0" smtClean="0"/>
              <a:t>. Разминание</a:t>
            </a:r>
            <a:r>
              <a:rPr lang="ru-RU" sz="2400" dirty="0"/>
              <a:t>.</a:t>
            </a:r>
          </a:p>
          <a:p>
            <a:pPr>
              <a:buNone/>
            </a:pPr>
            <a:r>
              <a:rPr lang="ru-RU" sz="2400" dirty="0"/>
              <a:t>5</a:t>
            </a:r>
            <a:r>
              <a:rPr lang="ru-RU" sz="2400" dirty="0" smtClean="0"/>
              <a:t>. Плотное </a:t>
            </a:r>
            <a:r>
              <a:rPr lang="ru-RU" sz="2400" dirty="0"/>
              <a:t>нажатие.</a:t>
            </a:r>
          </a:p>
          <a:p>
            <a:pPr>
              <a:buNone/>
            </a:pPr>
            <a:endParaRPr lang="ru-RU" dirty="0"/>
          </a:p>
        </p:txBody>
      </p:sp>
      <p:pic>
        <p:nvPicPr>
          <p:cNvPr id="7174" name="Picture 6" descr="K:\фото йога и мамонт\S2020101.JPG"/>
          <p:cNvPicPr>
            <a:picLocks noGrp="1" noChangeAspect="1" noChangeArrowheads="1"/>
          </p:cNvPicPr>
          <p:nvPr>
            <p:ph sz="half" idx="2"/>
          </p:nvPr>
        </p:nvPicPr>
        <p:blipFill>
          <a:blip r:embed="rId2" cstate="print"/>
          <a:srcRect/>
          <a:stretch>
            <a:fillRect/>
          </a:stretch>
        </p:blipFill>
        <p:spPr bwMode="auto">
          <a:xfrm>
            <a:off x="3573297" y="1214422"/>
            <a:ext cx="5142107" cy="478634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heel spokes="3"/>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42984"/>
            <a:ext cx="9144000" cy="1000147"/>
          </a:xfrm>
        </p:spPr>
        <p:txBody>
          <a:bodyPr/>
          <a:lstStyle/>
          <a:p>
            <a:r>
              <a:rPr lang="ru-RU" dirty="0" smtClean="0"/>
              <a:t>Основные приемы </a:t>
            </a:r>
            <a:r>
              <a:rPr lang="ru-RU" dirty="0" err="1" smtClean="0"/>
              <a:t>масажа</a:t>
            </a:r>
            <a:endParaRPr lang="ru-RU" dirty="0"/>
          </a:p>
        </p:txBody>
      </p:sp>
      <p:pic>
        <p:nvPicPr>
          <p:cNvPr id="8194" name="Picture 2" descr="K:\фото йога и мамонт\S2020098.JPG"/>
          <p:cNvPicPr>
            <a:picLocks noGrp="1" noChangeAspect="1" noChangeArrowheads="1"/>
          </p:cNvPicPr>
          <p:nvPr>
            <p:ph sz="half" idx="1"/>
          </p:nvPr>
        </p:nvPicPr>
        <p:blipFill>
          <a:blip r:embed="rId2" cstate="print"/>
          <a:srcRect r="15873"/>
          <a:stretch>
            <a:fillRect/>
          </a:stretch>
        </p:blipFill>
        <p:spPr bwMode="auto">
          <a:xfrm>
            <a:off x="142844" y="2285992"/>
            <a:ext cx="4754780" cy="4572008"/>
          </a:xfrm>
          <a:prstGeom prst="rect">
            <a:avLst/>
          </a:prstGeom>
          <a:ln>
            <a:noFill/>
          </a:ln>
          <a:effectLst>
            <a:outerShdw blurRad="292100" dist="139700" dir="2700000" algn="tl" rotWithShape="0">
              <a:srgbClr val="333333">
                <a:alpha val="65000"/>
              </a:srgbClr>
            </a:outerShdw>
          </a:effectLst>
        </p:spPr>
      </p:pic>
      <p:pic>
        <p:nvPicPr>
          <p:cNvPr id="8195" name="Picture 3" descr="K:\фото йога и мамонт\S2020112.JPG"/>
          <p:cNvPicPr>
            <a:picLocks noGrp="1" noChangeAspect="1" noChangeArrowheads="1"/>
          </p:cNvPicPr>
          <p:nvPr>
            <p:ph sz="half" idx="2"/>
          </p:nvPr>
        </p:nvPicPr>
        <p:blipFill>
          <a:blip r:embed="rId3" cstate="print"/>
          <a:srcRect/>
          <a:stretch>
            <a:fillRect/>
          </a:stretch>
        </p:blipFill>
        <p:spPr bwMode="auto">
          <a:xfrm>
            <a:off x="4143372" y="2500306"/>
            <a:ext cx="2143140" cy="1607355"/>
          </a:xfrm>
          <a:prstGeom prst="rect">
            <a:avLst/>
          </a:prstGeom>
          <a:ln>
            <a:noFill/>
          </a:ln>
          <a:effectLst>
            <a:outerShdw blurRad="292100" dist="139700" dir="2700000" algn="tl" rotWithShape="0">
              <a:srgbClr val="333333">
                <a:alpha val="65000"/>
              </a:srgbClr>
            </a:outerShdw>
          </a:effectLst>
        </p:spPr>
      </p:pic>
      <p:pic>
        <p:nvPicPr>
          <p:cNvPr id="8" name="Picture 2" descr="K:\фото йога и мамонт\S2020098.JPG"/>
          <p:cNvPicPr>
            <a:picLocks noChangeAspect="1" noChangeArrowheads="1"/>
          </p:cNvPicPr>
          <p:nvPr/>
        </p:nvPicPr>
        <p:blipFill>
          <a:blip r:embed="rId4" cstate="print"/>
          <a:stretch>
            <a:fillRect/>
          </a:stretch>
        </p:blipFill>
        <p:spPr bwMode="auto">
          <a:xfrm>
            <a:off x="6667515" y="2428868"/>
            <a:ext cx="2095515" cy="1571636"/>
          </a:xfrm>
          <a:prstGeom prst="rect">
            <a:avLst/>
          </a:prstGeom>
          <a:ln>
            <a:noFill/>
          </a:ln>
          <a:effectLst>
            <a:outerShdw blurRad="292100" dist="139700" dir="2700000" algn="tl" rotWithShape="0">
              <a:srgbClr val="333333">
                <a:alpha val="65000"/>
              </a:srgbClr>
            </a:outerShdw>
          </a:effectLst>
        </p:spPr>
      </p:pic>
      <p:pic>
        <p:nvPicPr>
          <p:cNvPr id="11" name="Picture 2" descr="K:\фото йога и мамонт\S2020098.JPG"/>
          <p:cNvPicPr>
            <a:picLocks noChangeAspect="1" noChangeArrowheads="1"/>
          </p:cNvPicPr>
          <p:nvPr/>
        </p:nvPicPr>
        <p:blipFill>
          <a:blip r:embed="rId5" cstate="print"/>
          <a:stretch>
            <a:fillRect/>
          </a:stretch>
        </p:blipFill>
        <p:spPr bwMode="auto">
          <a:xfrm>
            <a:off x="6643702" y="4286256"/>
            <a:ext cx="2286016" cy="1714512"/>
          </a:xfrm>
          <a:prstGeom prst="rect">
            <a:avLst/>
          </a:prstGeom>
          <a:ln>
            <a:noFill/>
          </a:ln>
          <a:effectLst>
            <a:outerShdw blurRad="292100" dist="139700" dir="2700000" algn="tl" rotWithShape="0">
              <a:srgbClr val="333333">
                <a:alpha val="65000"/>
              </a:srgbClr>
            </a:outerShdw>
          </a:effectLst>
        </p:spPr>
      </p:pic>
      <p:pic>
        <p:nvPicPr>
          <p:cNvPr id="15" name="Picture 2" descr="K:\фото йога и мамонт\S2020098.JPG"/>
          <p:cNvPicPr>
            <a:picLocks noChangeAspect="1" noChangeArrowheads="1"/>
          </p:cNvPicPr>
          <p:nvPr/>
        </p:nvPicPr>
        <p:blipFill>
          <a:blip r:embed="rId6" cstate="print"/>
          <a:stretch>
            <a:fillRect/>
          </a:stretch>
        </p:blipFill>
        <p:spPr bwMode="auto">
          <a:xfrm>
            <a:off x="4286248" y="4429132"/>
            <a:ext cx="2190767" cy="164307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heel spokes="3"/>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214414" y="4572008"/>
            <a:ext cx="7358114" cy="1643074"/>
          </a:xfrm>
        </p:spPr>
        <p:txBody>
          <a:bodyPr>
            <a:normAutofit/>
          </a:bodyPr>
          <a:lstStyle/>
          <a:p>
            <a:r>
              <a:rPr lang="ru-RU" dirty="0" smtClean="0"/>
              <a:t>     </a:t>
            </a:r>
            <a:r>
              <a:rPr lang="ru-RU" sz="4400" dirty="0" smtClean="0"/>
              <a:t>Спасибо за внимание !</a:t>
            </a:r>
            <a:endParaRPr lang="ru-RU" sz="4400" dirty="0"/>
          </a:p>
        </p:txBody>
      </p:sp>
      <p:pic>
        <p:nvPicPr>
          <p:cNvPr id="8" name="Рисунок 7" descr="S2020105.JPG"/>
          <p:cNvPicPr>
            <a:picLocks noGrp="1" noChangeAspect="1"/>
          </p:cNvPicPr>
          <p:nvPr>
            <p:ph type="pic" idx="1"/>
          </p:nvPr>
        </p:nvPicPr>
        <p:blipFill>
          <a:blip r:embed="rId2" cstate="print"/>
          <a:srcRect t="1515" b="1515"/>
          <a:stretch>
            <a:fillRect/>
          </a:stretch>
        </p:blipFill>
        <p:spPr>
          <a:xfrm>
            <a:off x="1428728" y="785794"/>
            <a:ext cx="6243646" cy="4429137"/>
          </a:xfrm>
          <a:prstGeom prst="rect">
            <a:avLst/>
          </a:prstGeom>
          <a:ln>
            <a:noFill/>
          </a:ln>
          <a:effectLst>
            <a:outerShdw blurRad="292100" dist="139700" dir="2700000" algn="tl" rotWithShape="0">
              <a:srgbClr val="333333">
                <a:alpha val="65000"/>
              </a:srgbClr>
            </a:outerShdw>
          </a:effectLst>
        </p:spPr>
      </p:pic>
      <p:sp>
        <p:nvSpPr>
          <p:cNvPr id="7" name="Текст 6"/>
          <p:cNvSpPr>
            <a:spLocks noGrp="1"/>
          </p:cNvSpPr>
          <p:nvPr>
            <p:ph type="body" sz="half" idx="2"/>
          </p:nvPr>
        </p:nvSpPr>
        <p:spPr>
          <a:xfrm>
            <a:off x="381000" y="6072206"/>
            <a:ext cx="5691198" cy="229362"/>
          </a:xfrm>
        </p:spPr>
        <p:txBody>
          <a:bodyPr>
            <a:normAutofit fontScale="77500" lnSpcReduction="20000"/>
          </a:bodyPr>
          <a:lstStyle/>
          <a:p>
            <a:endParaRPr lang="ru-RU" dirty="0"/>
          </a:p>
        </p:txBody>
      </p:sp>
    </p:spTree>
  </p:cSld>
  <p:clrMapOvr>
    <a:masterClrMapping/>
  </p:clrMapOvr>
  <p:transition>
    <p:wheel spokes="3"/>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r>
              <a:rPr lang="ru-RU" dirty="0" smtClean="0"/>
              <a:t>        Оздоровительный массаж</a:t>
            </a:r>
            <a:endParaRPr lang="ru-RU" dirty="0"/>
          </a:p>
        </p:txBody>
      </p:sp>
      <p:pic>
        <p:nvPicPr>
          <p:cNvPr id="1027" name="Picture 3" descr="K:\фото йога и мамонт\S2020114.JPG"/>
          <p:cNvPicPr>
            <a:picLocks noGrp="1" noChangeAspect="1" noChangeArrowheads="1"/>
          </p:cNvPicPr>
          <p:nvPr>
            <p:ph sz="half" idx="1"/>
          </p:nvPr>
        </p:nvPicPr>
        <p:blipFill>
          <a:blip r:embed="rId2" cstate="print"/>
          <a:srcRect/>
          <a:stretch>
            <a:fillRect/>
          </a:stretch>
        </p:blipFill>
        <p:spPr bwMode="auto">
          <a:xfrm>
            <a:off x="304800" y="2214554"/>
            <a:ext cx="3409944" cy="3357585"/>
          </a:xfrm>
          <a:prstGeom prst="rect">
            <a:avLst/>
          </a:prstGeom>
          <a:noFill/>
        </p:spPr>
      </p:pic>
      <p:sp>
        <p:nvSpPr>
          <p:cNvPr id="3" name="Содержимое 2"/>
          <p:cNvSpPr>
            <a:spLocks noGrp="1"/>
          </p:cNvSpPr>
          <p:nvPr>
            <p:ph sz="half" idx="2"/>
          </p:nvPr>
        </p:nvSpPr>
        <p:spPr>
          <a:xfrm>
            <a:off x="4000496" y="1600200"/>
            <a:ext cx="4429156" cy="4525963"/>
          </a:xfrm>
        </p:spPr>
        <p:txBody>
          <a:bodyPr>
            <a:noAutofit/>
          </a:bodyPr>
          <a:lstStyle/>
          <a:p>
            <a:pPr algn="just"/>
            <a:r>
              <a:rPr lang="ru-RU" sz="2000" dirty="0"/>
              <a:t> Как лечебное средство массаж был известен еще в глубокой древности. Его благоприятное воздействие на организм человека отмечают многие авторы (А.А. Бирюков, В.И. Васечкин и др.). При систематическом проведении массажа улучшается функция рецепторов проводящих путей, усиливаются рефлекторные связи коры головного мозга с мышцами и сосудами.    </a:t>
            </a:r>
          </a:p>
        </p:txBody>
      </p:sp>
    </p:spTree>
  </p:cSld>
  <p:clrMapOvr>
    <a:masterClrMapping/>
  </p:clrMapOvr>
  <p:transition>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b="1" u="sng" dirty="0"/>
              <a:t>Показания к применению массажа в логопедической практике</a:t>
            </a:r>
            <a:r>
              <a:rPr lang="ru-RU" dirty="0"/>
              <a:t/>
            </a:r>
            <a:br>
              <a:rPr lang="ru-RU" dirty="0"/>
            </a:br>
            <a:endParaRPr lang="ru-RU" dirty="0"/>
          </a:p>
        </p:txBody>
      </p:sp>
      <p:sp>
        <p:nvSpPr>
          <p:cNvPr id="6" name="Содержимое 5"/>
          <p:cNvSpPr>
            <a:spLocks noGrp="1"/>
          </p:cNvSpPr>
          <p:nvPr>
            <p:ph sz="half" idx="1"/>
          </p:nvPr>
        </p:nvSpPr>
        <p:spPr>
          <a:xfrm>
            <a:off x="457200" y="1600200"/>
            <a:ext cx="4686304" cy="5043510"/>
          </a:xfrm>
        </p:spPr>
        <p:txBody>
          <a:bodyPr>
            <a:normAutofit fontScale="77500" lnSpcReduction="20000"/>
          </a:bodyPr>
          <a:lstStyle/>
          <a:p>
            <a:r>
              <a:rPr lang="ru-RU" sz="2600" dirty="0"/>
              <a:t>Логопедический массаж входит в комплексную </a:t>
            </a:r>
            <a:r>
              <a:rPr lang="ru-RU" sz="2600" dirty="0" err="1"/>
              <a:t>медико</a:t>
            </a:r>
            <a:r>
              <a:rPr lang="ru-RU" sz="2600" dirty="0"/>
              <a:t> - педагогическую систему реабилитации детей, подростков и взрослых, страдающих речевыми нарушениями. Массаж используется в логопедической работе с лицами, у которых диагностированы такие речевые расстройства, как дизартрия, в том числе ее стертые формы, </a:t>
            </a:r>
            <a:r>
              <a:rPr lang="ru-RU" sz="2600" dirty="0" err="1"/>
              <a:t>ринолалия</a:t>
            </a:r>
            <a:r>
              <a:rPr lang="ru-RU" sz="2600" dirty="0"/>
              <a:t>, заикание, а также нарушения голоса. В целом массаж применяется в коррекционной педагогической работе во всех тех случаях, когда имеются нарушения тонуса мышц.</a:t>
            </a:r>
          </a:p>
          <a:p>
            <a:endParaRPr lang="ru-RU" dirty="0"/>
          </a:p>
        </p:txBody>
      </p:sp>
      <p:pic>
        <p:nvPicPr>
          <p:cNvPr id="2053" name="Picture 5" descr="K:\фото йога и мамонт\S2020121.JPG"/>
          <p:cNvPicPr>
            <a:picLocks noGrp="1" noChangeAspect="1" noChangeArrowheads="1"/>
          </p:cNvPicPr>
          <p:nvPr>
            <p:ph sz="half" idx="2"/>
          </p:nvPr>
        </p:nvPicPr>
        <p:blipFill>
          <a:blip r:embed="rId2" cstate="print"/>
          <a:stretch>
            <a:fillRect/>
          </a:stretch>
        </p:blipFill>
        <p:spPr bwMode="auto">
          <a:xfrm>
            <a:off x="5286380" y="1643050"/>
            <a:ext cx="3395468" cy="45259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heel spokes="3"/>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b="1" dirty="0"/>
              <a:t>Место массажа в комплексной системе коррекционно – педагогического                воздействия  </a:t>
            </a:r>
            <a:r>
              <a:rPr lang="ru-RU" dirty="0"/>
              <a:t/>
            </a:r>
            <a:br>
              <a:rPr lang="ru-RU" dirty="0"/>
            </a:br>
            <a:endParaRPr lang="ru-RU" dirty="0"/>
          </a:p>
        </p:txBody>
      </p:sp>
      <p:sp>
        <p:nvSpPr>
          <p:cNvPr id="3" name="Содержимое 2"/>
          <p:cNvSpPr>
            <a:spLocks noGrp="1"/>
          </p:cNvSpPr>
          <p:nvPr>
            <p:ph sz="half" idx="1"/>
          </p:nvPr>
        </p:nvSpPr>
        <p:spPr>
          <a:xfrm>
            <a:off x="304800" y="1600200"/>
            <a:ext cx="3838572" cy="4724400"/>
          </a:xfrm>
        </p:spPr>
        <p:txBody>
          <a:bodyPr>
            <a:normAutofit fontScale="70000" lnSpcReduction="20000"/>
          </a:bodyPr>
          <a:lstStyle/>
          <a:p>
            <a:r>
              <a:rPr lang="ru-RU" sz="3100" dirty="0"/>
              <a:t>Он может проводиться на всех этапах коррекционного воздействия, но особенно значимо его использование на начальных этапах коррекционного воздействия, но особенно значимо, его использование на начальных этапах работы. Нередко массаж является необходимым условием эффективности логопедического  воздействия. </a:t>
            </a:r>
          </a:p>
          <a:p>
            <a:endParaRPr lang="ru-RU" dirty="0"/>
          </a:p>
        </p:txBody>
      </p:sp>
      <p:pic>
        <p:nvPicPr>
          <p:cNvPr id="3074" name="Picture 2" descr="K:\фото йога и мамонт\S2020109.JPG"/>
          <p:cNvPicPr>
            <a:picLocks noGrp="1" noChangeAspect="1" noChangeArrowheads="1"/>
          </p:cNvPicPr>
          <p:nvPr>
            <p:ph sz="half" idx="2"/>
          </p:nvPr>
        </p:nvPicPr>
        <p:blipFill>
          <a:blip r:embed="rId2" cstate="print"/>
          <a:stretch>
            <a:fillRect/>
          </a:stretch>
        </p:blipFill>
        <p:spPr bwMode="auto">
          <a:xfrm>
            <a:off x="5061065" y="2233887"/>
            <a:ext cx="3212869" cy="3258589"/>
          </a:xfrm>
          <a:prstGeom prst="rect">
            <a:avLst/>
          </a:prstGeom>
          <a:noFill/>
        </p:spPr>
      </p:pic>
    </p:spTree>
  </p:cSld>
  <p:clrMapOvr>
    <a:masterClrMapping/>
  </p:clrMapOvr>
  <p:transition>
    <p:wheel spokes="3"/>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 </a:t>
            </a:r>
            <a:r>
              <a:rPr lang="ru-RU" b="1" u="sng" dirty="0"/>
              <a:t>Физиологическое действие массажа</a:t>
            </a:r>
            <a:endParaRPr lang="ru-RU" dirty="0"/>
          </a:p>
        </p:txBody>
      </p:sp>
      <p:sp>
        <p:nvSpPr>
          <p:cNvPr id="3" name="Содержимое 2"/>
          <p:cNvSpPr>
            <a:spLocks noGrp="1"/>
          </p:cNvSpPr>
          <p:nvPr>
            <p:ph sz="half" idx="1"/>
          </p:nvPr>
        </p:nvSpPr>
        <p:spPr/>
        <p:txBody>
          <a:bodyPr>
            <a:normAutofit fontScale="70000" lnSpcReduction="20000"/>
          </a:bodyPr>
          <a:lstStyle/>
          <a:p>
            <a:r>
              <a:rPr lang="ru-RU" dirty="0"/>
              <a:t> Массаж оказывает благоприятное физиологическое воздействие на организм. Под влиянием массажа в организме возникает ряд местных и общих реакций, в которых принимают участие все ткани, органы и системы.</a:t>
            </a:r>
          </a:p>
          <a:p>
            <a:r>
              <a:rPr lang="ru-RU" dirty="0"/>
              <a:t>               Поверхность кожи представляет собой огромное чувствительное поле, которое является периферической частью кожного анализатора, а значит, она неразрывно связана с центральной нервной системой. </a:t>
            </a:r>
          </a:p>
        </p:txBody>
      </p:sp>
      <p:pic>
        <p:nvPicPr>
          <p:cNvPr id="4098" name="Picture 2" descr="K:\фото йога и мамонт\S2020111.JPG"/>
          <p:cNvPicPr>
            <a:picLocks noGrp="1" noChangeAspect="1" noChangeArrowheads="1"/>
          </p:cNvPicPr>
          <p:nvPr>
            <p:ph sz="half" idx="2"/>
          </p:nvPr>
        </p:nvPicPr>
        <p:blipFill>
          <a:blip r:embed="rId2" cstate="print"/>
          <a:srcRect/>
          <a:stretch>
            <a:fillRect/>
          </a:stretch>
        </p:blipFill>
        <p:spPr bwMode="auto">
          <a:xfrm>
            <a:off x="4643438" y="1500174"/>
            <a:ext cx="4143404" cy="435771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heel spokes="3"/>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u="sng" dirty="0"/>
              <a:t>Физиологическое действие массажа</a:t>
            </a:r>
            <a:endParaRPr lang="ru-RU" dirty="0"/>
          </a:p>
        </p:txBody>
      </p:sp>
      <p:graphicFrame>
        <p:nvGraphicFramePr>
          <p:cNvPr id="4" name="Содержимое 3"/>
          <p:cNvGraphicFramePr>
            <a:graphicFrameLocks noGrp="1"/>
          </p:cNvGraphicFramePr>
          <p:nvPr>
            <p:ph idx="1"/>
          </p:nvPr>
        </p:nvGraphicFramePr>
        <p:xfrm>
          <a:off x="1285852" y="1600200"/>
          <a:ext cx="7000924" cy="48291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3"/>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Виды логопедического массажа</a:t>
            </a:r>
            <a:endParaRPr lang="ru-RU" dirty="0"/>
          </a:p>
        </p:txBody>
      </p:sp>
      <p:graphicFrame>
        <p:nvGraphicFramePr>
          <p:cNvPr id="4" name="Содержимое 3"/>
          <p:cNvGraphicFramePr>
            <a:graphicFrameLocks noGrp="1"/>
          </p:cNvGraphicFramePr>
          <p:nvPr>
            <p:ph sz="half" idx="1"/>
          </p:nvPr>
        </p:nvGraphicFramePr>
        <p:xfrm>
          <a:off x="357158" y="1643050"/>
          <a:ext cx="5767398"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K:\фото йога и мамонт\S2020110.JPG"/>
          <p:cNvPicPr>
            <a:picLocks noGrp="1" noChangeAspect="1" noChangeArrowheads="1"/>
          </p:cNvPicPr>
          <p:nvPr>
            <p:ph sz="half" idx="2"/>
          </p:nvPr>
        </p:nvPicPr>
        <p:blipFill>
          <a:blip r:embed="rId6" cstate="print"/>
          <a:srcRect/>
          <a:stretch>
            <a:fillRect/>
          </a:stretch>
        </p:blipFill>
        <p:spPr bwMode="auto">
          <a:xfrm>
            <a:off x="6143636" y="2333625"/>
            <a:ext cx="2847964" cy="2738449"/>
          </a:xfrm>
          <a:prstGeom prst="rect">
            <a:avLst/>
          </a:prstGeom>
          <a:noFill/>
        </p:spPr>
      </p:pic>
    </p:spTree>
  </p:cSld>
  <p:clrMapOvr>
    <a:masterClrMapping/>
  </p:clrMapOvr>
  <p:transition>
    <p:wheel spokes="3"/>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457200"/>
            <a:ext cx="8686800" cy="1114412"/>
          </a:xfrm>
        </p:spPr>
        <p:txBody>
          <a:bodyPr>
            <a:noAutofit/>
          </a:bodyPr>
          <a:lstStyle/>
          <a:p>
            <a:pPr algn="ctr"/>
            <a:r>
              <a:rPr lang="ru-RU" sz="3200" b="1" i="1" u="sng" dirty="0"/>
              <a:t>Противопоказания к назначению массажа </a:t>
            </a:r>
            <a:endParaRPr lang="ru-RU" sz="3200" dirty="0"/>
          </a:p>
        </p:txBody>
      </p:sp>
      <p:sp>
        <p:nvSpPr>
          <p:cNvPr id="3" name="Содержимое 2"/>
          <p:cNvSpPr>
            <a:spLocks noGrp="1"/>
          </p:cNvSpPr>
          <p:nvPr>
            <p:ph sz="half" idx="1"/>
          </p:nvPr>
        </p:nvSpPr>
        <p:spPr>
          <a:xfrm>
            <a:off x="457200" y="1600200"/>
            <a:ext cx="3328982" cy="4525963"/>
          </a:xfrm>
        </p:spPr>
        <p:txBody>
          <a:bodyPr>
            <a:normAutofit/>
          </a:bodyPr>
          <a:lstStyle/>
          <a:p>
            <a:r>
              <a:rPr lang="ru-RU" dirty="0"/>
              <a:t> </a:t>
            </a:r>
            <a:r>
              <a:rPr lang="ru-RU" sz="2400" dirty="0"/>
              <a:t>Противопоказаниями для проведения массажа являются любое соматическое или инфекционное заболевание в остром </a:t>
            </a:r>
            <a:r>
              <a:rPr lang="ru-RU" sz="2400" dirty="0" smtClean="0"/>
              <a:t>периоде</a:t>
            </a:r>
            <a:r>
              <a:rPr lang="ru-RU" sz="2400" dirty="0"/>
              <a:t>.</a:t>
            </a:r>
          </a:p>
        </p:txBody>
      </p:sp>
      <p:pic>
        <p:nvPicPr>
          <p:cNvPr id="6147" name="Picture 3" descr="K:\фото йога и мамонт\S2020028.JPG"/>
          <p:cNvPicPr>
            <a:picLocks noGrp="1" noChangeAspect="1" noChangeArrowheads="1"/>
          </p:cNvPicPr>
          <p:nvPr>
            <p:ph sz="half" idx="2"/>
          </p:nvPr>
        </p:nvPicPr>
        <p:blipFill>
          <a:blip r:embed="rId2" cstate="print"/>
          <a:srcRect/>
          <a:stretch>
            <a:fillRect/>
          </a:stretch>
        </p:blipFill>
        <p:spPr bwMode="auto">
          <a:xfrm>
            <a:off x="4147644" y="1857364"/>
            <a:ext cx="4605903" cy="4286280"/>
          </a:xfrm>
          <a:prstGeom prst="rect">
            <a:avLst/>
          </a:prstGeom>
          <a:noFill/>
        </p:spPr>
      </p:pic>
    </p:spTree>
  </p:cSld>
  <p:clrMapOvr>
    <a:masterClrMapping/>
  </p:clrMapOvr>
  <p:transition>
    <p:wheel spokes="3"/>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14290"/>
            <a:ext cx="8229600" cy="857256"/>
          </a:xfrm>
        </p:spPr>
        <p:txBody>
          <a:bodyPr>
            <a:noAutofit/>
          </a:bodyPr>
          <a:lstStyle/>
          <a:p>
            <a:r>
              <a:rPr lang="ru-RU" sz="2800" b="1" u="sng" dirty="0"/>
              <a:t> Развивающий массаж в логопедической работе с дошкольниками    </a:t>
            </a:r>
            <a:endParaRPr lang="ru-RU" sz="2800" dirty="0"/>
          </a:p>
        </p:txBody>
      </p:sp>
      <p:sp>
        <p:nvSpPr>
          <p:cNvPr id="6" name="Содержимое 5"/>
          <p:cNvSpPr>
            <a:spLocks noGrp="1"/>
          </p:cNvSpPr>
          <p:nvPr>
            <p:ph sz="half" idx="1"/>
          </p:nvPr>
        </p:nvSpPr>
        <p:spPr>
          <a:xfrm>
            <a:off x="214282" y="1357298"/>
            <a:ext cx="2857520" cy="4768865"/>
          </a:xfrm>
        </p:spPr>
        <p:txBody>
          <a:bodyPr>
            <a:noAutofit/>
          </a:bodyPr>
          <a:lstStyle/>
          <a:p>
            <a:pPr algn="ctr">
              <a:buNone/>
            </a:pPr>
            <a:r>
              <a:rPr lang="ru-RU" sz="1800" b="1" dirty="0" smtClean="0">
                <a:solidFill>
                  <a:srgbClr val="FF0000"/>
                </a:solidFill>
              </a:rPr>
              <a:t>Цель  </a:t>
            </a:r>
            <a:r>
              <a:rPr lang="ru-RU" sz="1800" dirty="0" smtClean="0">
                <a:solidFill>
                  <a:srgbClr val="FF0000"/>
                </a:solidFill>
              </a:rPr>
              <a:t>логопедического массажа  - </a:t>
            </a:r>
            <a:endParaRPr lang="ru-RU" sz="1800" dirty="0">
              <a:solidFill>
                <a:srgbClr val="FF0000"/>
              </a:solidFill>
            </a:endParaRPr>
          </a:p>
          <a:p>
            <a:pPr algn="ctr">
              <a:buNone/>
            </a:pPr>
            <a:r>
              <a:rPr lang="ru-RU" sz="1800" dirty="0" smtClean="0"/>
              <a:t>   </a:t>
            </a:r>
          </a:p>
          <a:p>
            <a:pPr algn="ctr">
              <a:buNone/>
            </a:pPr>
            <a:r>
              <a:rPr lang="ru-RU" sz="1800" dirty="0" smtClean="0"/>
              <a:t> оказание   общего  положительного  </a:t>
            </a:r>
            <a:r>
              <a:rPr lang="ru-RU" sz="1800" dirty="0"/>
              <a:t>воздействия  на организм в целом, вызывая благоприятные изменения в нервной и мышечной системах, играющих основную роль в </a:t>
            </a:r>
            <a:r>
              <a:rPr lang="ru-RU" sz="1800" dirty="0" err="1"/>
              <a:t>речедвигательном</a:t>
            </a:r>
            <a:r>
              <a:rPr lang="ru-RU" sz="1800" dirty="0"/>
              <a:t>  процессе.</a:t>
            </a:r>
          </a:p>
          <a:p>
            <a:endParaRPr lang="ru-RU" sz="1600" dirty="0"/>
          </a:p>
        </p:txBody>
      </p:sp>
      <p:sp>
        <p:nvSpPr>
          <p:cNvPr id="7" name="Содержимое 6"/>
          <p:cNvSpPr>
            <a:spLocks noGrp="1"/>
          </p:cNvSpPr>
          <p:nvPr>
            <p:ph sz="half" idx="2"/>
          </p:nvPr>
        </p:nvSpPr>
        <p:spPr>
          <a:xfrm>
            <a:off x="3143240" y="1142984"/>
            <a:ext cx="5543560" cy="4983179"/>
          </a:xfrm>
        </p:spPr>
        <p:txBody>
          <a:bodyPr>
            <a:noAutofit/>
          </a:bodyPr>
          <a:lstStyle/>
          <a:p>
            <a:pPr algn="just"/>
            <a:r>
              <a:rPr lang="ru-RU" sz="1800" i="1" dirty="0">
                <a:solidFill>
                  <a:srgbClr val="FF0000"/>
                </a:solidFill>
              </a:rPr>
              <a:t>задачи  логопедического массажа:</a:t>
            </a:r>
            <a:endParaRPr lang="ru-RU" sz="1800" dirty="0">
              <a:solidFill>
                <a:srgbClr val="FF0000"/>
              </a:solidFill>
            </a:endParaRPr>
          </a:p>
          <a:p>
            <a:pPr lvl="0" algn="just"/>
            <a:r>
              <a:rPr lang="ru-RU" sz="1800" dirty="0"/>
              <a:t>Нормализация мышечного тонуса общей, мимической и артикуляционной мускулатуры;</a:t>
            </a:r>
          </a:p>
          <a:p>
            <a:pPr lvl="0" algn="just"/>
            <a:r>
              <a:rPr lang="ru-RU" sz="1800" dirty="0"/>
              <a:t>Уменьшение проявления порезов и параличей мышц артикуляционного аппарата;</a:t>
            </a:r>
          </a:p>
          <a:p>
            <a:pPr lvl="0" algn="just"/>
            <a:r>
              <a:rPr lang="ru-RU" sz="1800" dirty="0"/>
              <a:t>Снижение патологических двигательных проявлений мышц речевого аппарата (</a:t>
            </a:r>
            <a:r>
              <a:rPr lang="ru-RU" sz="1800" dirty="0" err="1"/>
              <a:t>синкинезии</a:t>
            </a:r>
            <a:r>
              <a:rPr lang="ru-RU" sz="1800" dirty="0"/>
              <a:t>, гиперкинезы, судороги и т.п.); </a:t>
            </a:r>
          </a:p>
          <a:p>
            <a:pPr lvl="0" algn="just"/>
            <a:r>
              <a:rPr lang="ru-RU" sz="1800" dirty="0"/>
              <a:t>Стимуляция </a:t>
            </a:r>
            <a:r>
              <a:rPr lang="ru-RU" sz="1800" dirty="0" err="1"/>
              <a:t>проприоцептивных</a:t>
            </a:r>
            <a:r>
              <a:rPr lang="ru-RU" sz="1800" dirty="0"/>
              <a:t> ощущений;</a:t>
            </a:r>
          </a:p>
          <a:p>
            <a:pPr lvl="0" algn="just"/>
            <a:r>
              <a:rPr lang="ru-RU" sz="1800" dirty="0"/>
              <a:t>Увеличение объема и амплитуды артикуляционных движений;</a:t>
            </a:r>
          </a:p>
          <a:p>
            <a:pPr lvl="0" algn="just"/>
            <a:r>
              <a:rPr lang="ru-RU" sz="1800" dirty="0"/>
              <a:t>Активизация тех групп мышц периферического речевого аппарата, у которых имелась недостаточная сократительная активность;</a:t>
            </a:r>
          </a:p>
          <a:p>
            <a:pPr lvl="0" algn="just"/>
            <a:r>
              <a:rPr lang="ru-RU" sz="1800" dirty="0"/>
              <a:t>Формирование произвольных, координированных движений органов артикуляции.</a:t>
            </a:r>
          </a:p>
        </p:txBody>
      </p:sp>
    </p:spTree>
  </p:cSld>
  <p:clrMapOvr>
    <a:masterClrMapping/>
  </p:clrMapOvr>
  <p:transition>
    <p:wheel spokes="3"/>
  </p:transition>
  <p:timing>
    <p:tnLst>
      <p:par>
        <p:cTn id="1" dur="indefinite" restart="never" nodeType="tmRoot"/>
      </p:par>
    </p:tnLst>
  </p:timing>
</p:sld>
</file>

<file path=ppt/theme/theme1.xml><?xml version="1.0" encoding="utf-8"?>
<a:theme xmlns:a="http://schemas.openxmlformats.org/drawingml/2006/main" name="Тема1 книги">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 книги</Template>
  <TotalTime>136</TotalTime>
  <Words>463</Words>
  <Application>Microsoft Office PowerPoint</Application>
  <PresentationFormat>Экран (4:3)</PresentationFormat>
  <Paragraphs>46</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Тема1 книги</vt:lpstr>
      <vt:lpstr>МУНИЦИПАЛЬНОЕ КАЗЕННОЕ ДОШКОЛЬНОЕ ОБРАЗОВАТЕЛЬНОЕ УЧРЕЖДЕНИЕ  ГОРОДА НОВОСИБИРСКА  «Детский сад№ 304 комбинированного вида» Юридический адрес: 630090, г. Новосибирск, ул. Детский проезд, 17-19 электронная почта:  Ds_304_nsk@nios.ru,    тел. 330-91-16;   330-18-40   Оздоровительные возможности логомассажа</vt:lpstr>
      <vt:lpstr>        Оздоровительный массаж</vt:lpstr>
      <vt:lpstr>Показания к применению массажа в логопедической практике </vt:lpstr>
      <vt:lpstr>Место массажа в комплексной системе коррекционно – педагогического                воздействия   </vt:lpstr>
      <vt:lpstr> Физиологическое действие массажа</vt:lpstr>
      <vt:lpstr>Физиологическое действие массажа</vt:lpstr>
      <vt:lpstr>Виды логопедического массажа</vt:lpstr>
      <vt:lpstr>Противопоказания к назначению массажа </vt:lpstr>
      <vt:lpstr> Развивающий массаж в логопедической работе с дошкольниками    </vt:lpstr>
      <vt:lpstr> Основные приемы массажа  </vt:lpstr>
      <vt:lpstr>Основные приемы масажа</vt:lpstr>
      <vt:lpstr>     Спасибо за внимание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Оздоровительные возможности логомассажа</dc:title>
  <dc:creator>1</dc:creator>
  <cp:lastModifiedBy>школа</cp:lastModifiedBy>
  <cp:revision>17</cp:revision>
  <dcterms:created xsi:type="dcterms:W3CDTF">2011-03-14T10:34:56Z</dcterms:created>
  <dcterms:modified xsi:type="dcterms:W3CDTF">2016-12-13T09:16:20Z</dcterms:modified>
</cp:coreProperties>
</file>